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  <p:sldMasterId id="2147483660" r:id="rId2"/>
    <p:sldMasterId id="2147483663" r:id="rId3"/>
    <p:sldMasterId id="2147483668" r:id="rId4"/>
  </p:sldMasterIdLst>
  <p:notesMasterIdLst>
    <p:notesMasterId r:id="rId45"/>
  </p:notesMasterIdLst>
  <p:sldIdLst>
    <p:sldId id="268" r:id="rId5"/>
    <p:sldId id="332" r:id="rId6"/>
    <p:sldId id="377" r:id="rId7"/>
    <p:sldId id="334" r:id="rId8"/>
    <p:sldId id="379" r:id="rId9"/>
    <p:sldId id="380" r:id="rId10"/>
    <p:sldId id="378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3" r:id="rId27"/>
    <p:sldId id="401" r:id="rId28"/>
    <p:sldId id="388" r:id="rId29"/>
    <p:sldId id="390" r:id="rId30"/>
    <p:sldId id="370" r:id="rId31"/>
    <p:sldId id="371" r:id="rId32"/>
    <p:sldId id="372" r:id="rId33"/>
    <p:sldId id="382" r:id="rId34"/>
    <p:sldId id="383" r:id="rId35"/>
    <p:sldId id="402" r:id="rId36"/>
    <p:sldId id="400" r:id="rId37"/>
    <p:sldId id="404" r:id="rId38"/>
    <p:sldId id="403" r:id="rId39"/>
    <p:sldId id="405" r:id="rId40"/>
    <p:sldId id="396" r:id="rId41"/>
    <p:sldId id="397" r:id="rId42"/>
    <p:sldId id="386" r:id="rId43"/>
    <p:sldId id="376" r:id="rId44"/>
  </p:sldIdLst>
  <p:sldSz cx="9144000" cy="5143500" type="screen16x9"/>
  <p:notesSz cx="6858000" cy="9144000"/>
  <p:defaultTextStyle>
    <a:defPPr>
      <a:defRPr lang="zh-CN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0E8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84091" autoAdjust="0"/>
  </p:normalViewPr>
  <p:slideViewPr>
    <p:cSldViewPr>
      <p:cViewPr varScale="1">
        <p:scale>
          <a:sx n="107" d="100"/>
          <a:sy n="107" d="100"/>
        </p:scale>
        <p:origin x="-90" y="-9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6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7EA18-EF0F-456D-AAE0-52888B594C65}" type="datetimeFigureOut">
              <a:rPr lang="zh-CN" altLang="en-US" smtClean="0"/>
              <a:pPr/>
              <a:t>2018/9/21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151CD-DA97-41C2-986D-90B4D5F8C8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9128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panose="05000000000000000000" pitchFamily="2" charset="2"/>
              <a:buChar char="n"/>
            </a:pP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452D8D-632C-4812-B13C-A11F27AED83D}" type="slidenum">
              <a:rPr lang="zh-CN" altLang="en-US" smtClean="0"/>
              <a:pPr/>
              <a:t>3</a:t>
            </a:fld>
            <a:endParaRPr lang="zh-CN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4097300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17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84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18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847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19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847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21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847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22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54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25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273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27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847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28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847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29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847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39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69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D3D2-BF29-4B58-89F9-77519D23021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25459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D3D2-BF29-4B58-89F9-77519D23021D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7953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8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84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9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84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10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84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11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84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12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847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14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847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06" tIns="43403" rIns="86806" bIns="43403"/>
          <a:lstStyle/>
          <a:p>
            <a:pPr defTabSz="94072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 Unicode MS" pitchFamily="34" charset="-122"/>
              </a:rPr>
              <a:pPr defTabSz="940725">
                <a:buClr>
                  <a:srgbClr val="4F81BD"/>
                </a:buClr>
              </a:pPr>
              <a:t>16</a:t>
            </a:fld>
            <a:endParaRPr lang="zh-CN" altLang="zh-CN" sz="16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84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2018/9/21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2018/9/21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2018/9/21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lIns="71831" tIns="35914" rIns="71831" bIns="35914"/>
          <a:lstStyle>
            <a:lvl1pPr>
              <a:defRPr/>
            </a:lvl1pPr>
          </a:lstStyle>
          <a:p>
            <a:pPr>
              <a:defRPr/>
            </a:pPr>
            <a:fld id="{631E13D2-C7ED-48F5-8E87-80BBE74B89DF}" type="datetimeFigureOut">
              <a:rPr lang="zh-CN" altLang="en-US"/>
              <a:pPr>
                <a:defRPr/>
              </a:pPr>
              <a:t>2018/9/21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lIns="71831" tIns="35914" rIns="71831" bIns="35914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wrap="square" lIns="71831" tIns="35914" rIns="71831" bIns="359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B52E923-6789-47DB-A534-68D9506D47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6517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fld id="{C130574A-F9C0-455B-878A-E5BB7FC5FE91}" type="datetimeFigureOut">
              <a:rPr lang="zh-CN" altLang="en-US" smtClean="0"/>
              <a:pPr/>
              <a:t>2018/9/21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fld id="{5972F7BC-EB90-4902-B692-C299B23D2A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2731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574A-F9C0-455B-878A-E5BB7FC5FE91}" type="datetimeFigureOut">
              <a:rPr lang="zh-CN" altLang="en-US" smtClean="0"/>
              <a:pPr/>
              <a:t>2018/9/21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F7BC-EB90-4902-B692-C299B23D2A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4695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-2">
    <p:bg>
      <p:bgPr>
        <a:solidFill>
          <a:srgbClr val="358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/>
          <p:nvPr userDrawn="1"/>
        </p:nvGrpSpPr>
        <p:grpSpPr>
          <a:xfrm>
            <a:off x="2411765" y="1113594"/>
            <a:ext cx="6549781" cy="4961219"/>
            <a:chOff x="3943629" y="1765230"/>
            <a:chExt cx="8733041" cy="6614959"/>
          </a:xfrm>
        </p:grpSpPr>
        <p:sp>
          <p:nvSpPr>
            <p:cNvPr id="93" name="Donut 92"/>
            <p:cNvSpPr/>
            <p:nvPr userDrawn="1"/>
          </p:nvSpPr>
          <p:spPr>
            <a:xfrm rot="6104502">
              <a:off x="10513894" y="4182360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94" name="Donut 93"/>
            <p:cNvSpPr/>
            <p:nvPr userDrawn="1"/>
          </p:nvSpPr>
          <p:spPr>
            <a:xfrm rot="6104502">
              <a:off x="11635129" y="3232034"/>
              <a:ext cx="1041541" cy="104154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95" name="Donut 94"/>
            <p:cNvSpPr/>
            <p:nvPr userDrawn="1"/>
          </p:nvSpPr>
          <p:spPr>
            <a:xfrm rot="6104502">
              <a:off x="4885213" y="5754088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96" name="Donut 95"/>
            <p:cNvSpPr/>
            <p:nvPr userDrawn="1"/>
          </p:nvSpPr>
          <p:spPr>
            <a:xfrm rot="6104502">
              <a:off x="9890317" y="6328310"/>
              <a:ext cx="1074806" cy="10748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97" name="Donut 96"/>
            <p:cNvSpPr/>
            <p:nvPr userDrawn="1"/>
          </p:nvSpPr>
          <p:spPr>
            <a:xfrm rot="6104502">
              <a:off x="11280398" y="2773446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 userDrawn="1"/>
          </p:nvSpPr>
          <p:spPr>
            <a:xfrm rot="6104502">
              <a:off x="11255956" y="4096902"/>
              <a:ext cx="603202" cy="60320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99" name="Oval 98"/>
            <p:cNvSpPr/>
            <p:nvPr userDrawn="1"/>
          </p:nvSpPr>
          <p:spPr>
            <a:xfrm rot="6104502">
              <a:off x="10988857" y="3411415"/>
              <a:ext cx="312832" cy="31283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00" name="Donut 99"/>
            <p:cNvSpPr/>
            <p:nvPr userDrawn="1"/>
          </p:nvSpPr>
          <p:spPr>
            <a:xfrm rot="20504502">
              <a:off x="8157576" y="4967821"/>
              <a:ext cx="1778283" cy="1778283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Donut 100"/>
            <p:cNvSpPr/>
            <p:nvPr userDrawn="1"/>
          </p:nvSpPr>
          <p:spPr>
            <a:xfrm rot="20504502">
              <a:off x="5967631" y="5517505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02" name="Oval 101"/>
            <p:cNvSpPr/>
            <p:nvPr userDrawn="1"/>
          </p:nvSpPr>
          <p:spPr>
            <a:xfrm rot="20504502">
              <a:off x="7106071" y="6040256"/>
              <a:ext cx="688490" cy="688490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03" name="Oval 102"/>
            <p:cNvSpPr/>
            <p:nvPr userDrawn="1"/>
          </p:nvSpPr>
          <p:spPr>
            <a:xfrm rot="20504502">
              <a:off x="8828367" y="4697538"/>
              <a:ext cx="536090" cy="536090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04" name="Donut 103"/>
            <p:cNvSpPr/>
            <p:nvPr userDrawn="1"/>
          </p:nvSpPr>
          <p:spPr>
            <a:xfrm rot="20504502">
              <a:off x="7272388" y="5137491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05" name="Donut 104"/>
            <p:cNvSpPr/>
            <p:nvPr userDrawn="1"/>
          </p:nvSpPr>
          <p:spPr>
            <a:xfrm rot="20504502">
              <a:off x="9359434" y="5596700"/>
              <a:ext cx="1074806" cy="10748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06" name="Donut 105"/>
            <p:cNvSpPr/>
            <p:nvPr userDrawn="1"/>
          </p:nvSpPr>
          <p:spPr>
            <a:xfrm rot="20504502">
              <a:off x="9482547" y="4659556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Donut 106"/>
            <p:cNvSpPr/>
            <p:nvPr userDrawn="1"/>
          </p:nvSpPr>
          <p:spPr>
            <a:xfrm rot="20504502">
              <a:off x="11146308" y="5868777"/>
              <a:ext cx="1074806" cy="1074806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Oval 107"/>
            <p:cNvSpPr/>
            <p:nvPr userDrawn="1"/>
          </p:nvSpPr>
          <p:spPr>
            <a:xfrm rot="20504502">
              <a:off x="7238767" y="5017013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09" name="Oval 108"/>
            <p:cNvSpPr/>
            <p:nvPr userDrawn="1"/>
          </p:nvSpPr>
          <p:spPr>
            <a:xfrm rot="20504502">
              <a:off x="3943629" y="6130310"/>
              <a:ext cx="603202" cy="60320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10" name="Oval 109"/>
            <p:cNvSpPr/>
            <p:nvPr userDrawn="1"/>
          </p:nvSpPr>
          <p:spPr>
            <a:xfrm rot="20504502">
              <a:off x="6479821" y="5990866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11" name="Oval 110"/>
            <p:cNvSpPr/>
            <p:nvPr userDrawn="1"/>
          </p:nvSpPr>
          <p:spPr>
            <a:xfrm rot="20504502">
              <a:off x="9327833" y="4273371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12" name="Donut 111"/>
            <p:cNvSpPr/>
            <p:nvPr userDrawn="1"/>
          </p:nvSpPr>
          <p:spPr>
            <a:xfrm rot="10604502">
              <a:off x="10421842" y="5527974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13" name="Donut 112"/>
            <p:cNvSpPr/>
            <p:nvPr userDrawn="1"/>
          </p:nvSpPr>
          <p:spPr>
            <a:xfrm rot="10604502">
              <a:off x="11502978" y="1935344"/>
              <a:ext cx="1041541" cy="104154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 userDrawn="1"/>
          </p:nvSpPr>
          <p:spPr>
            <a:xfrm rot="10604502">
              <a:off x="11886320" y="1765230"/>
              <a:ext cx="536090" cy="536090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15" name="Donut 114"/>
            <p:cNvSpPr/>
            <p:nvPr userDrawn="1"/>
          </p:nvSpPr>
          <p:spPr>
            <a:xfrm rot="10604502">
              <a:off x="9874667" y="3536070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16" name="Donut 115"/>
            <p:cNvSpPr/>
            <p:nvPr userDrawn="1"/>
          </p:nvSpPr>
          <p:spPr>
            <a:xfrm rot="10604502">
              <a:off x="10759809" y="3214182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17" name="Donut 116"/>
            <p:cNvSpPr/>
            <p:nvPr userDrawn="1"/>
          </p:nvSpPr>
          <p:spPr>
            <a:xfrm rot="10604502">
              <a:off x="4248675" y="6231127"/>
              <a:ext cx="1074806" cy="1074806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18" name="Oval 117"/>
            <p:cNvSpPr/>
            <p:nvPr userDrawn="1"/>
          </p:nvSpPr>
          <p:spPr>
            <a:xfrm rot="10604502">
              <a:off x="11516462" y="3055947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19" name="Oval 118"/>
            <p:cNvSpPr/>
            <p:nvPr userDrawn="1"/>
          </p:nvSpPr>
          <p:spPr>
            <a:xfrm rot="10604502">
              <a:off x="8086333" y="6082900"/>
              <a:ext cx="603202" cy="60320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20" name="Oval 119"/>
            <p:cNvSpPr/>
            <p:nvPr userDrawn="1"/>
          </p:nvSpPr>
          <p:spPr>
            <a:xfrm rot="10604502">
              <a:off x="4659440" y="5686338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1858105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571946" cy="51435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/>
            <a:endParaRPr lang="zh-CN" altLang="en-US">
              <a:solidFill>
                <a:srgbClr val="EE3635"/>
              </a:solidFill>
            </a:endParaRPr>
          </a:p>
        </p:txBody>
      </p:sp>
      <p:grpSp>
        <p:nvGrpSpPr>
          <p:cNvPr id="2" name="组合 35"/>
          <p:cNvGrpSpPr/>
          <p:nvPr userDrawn="1"/>
        </p:nvGrpSpPr>
        <p:grpSpPr>
          <a:xfrm>
            <a:off x="162018" y="-20534"/>
            <a:ext cx="1817694" cy="840869"/>
            <a:chOff x="9768408" y="5157192"/>
            <a:chExt cx="2423592" cy="1121157"/>
          </a:xfrm>
        </p:grpSpPr>
        <p:sp>
          <p:nvSpPr>
            <p:cNvPr id="37" name="文本框 7"/>
            <p:cNvSpPr txBox="1"/>
            <p:nvPr/>
          </p:nvSpPr>
          <p:spPr>
            <a:xfrm>
              <a:off x="10279447" y="5723960"/>
              <a:ext cx="191255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泛微软件</a:t>
              </a:r>
              <a:endParaRPr lang="zh-CN" altLang="en-US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8"/>
            <p:cNvSpPr txBox="1"/>
            <p:nvPr/>
          </p:nvSpPr>
          <p:spPr>
            <a:xfrm>
              <a:off x="10296212" y="5991091"/>
              <a:ext cx="148842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smtClean="0">
                  <a:solidFill>
                    <a:srgbClr val="FDFDFD"/>
                  </a:solidFill>
                  <a:latin typeface="Arial" pitchFamily="34" charset="0"/>
                  <a:ea typeface="Batang" panose="02030600000101010101" pitchFamily="18" charset="-127"/>
                  <a:cs typeface="Arial" pitchFamily="34" charset="0"/>
                </a:rPr>
                <a:t>Weaver Software</a:t>
              </a:r>
              <a:endParaRPr lang="zh-CN" altLang="en-US" sz="800" dirty="0">
                <a:solidFill>
                  <a:srgbClr val="FDFDFD"/>
                </a:solidFill>
                <a:latin typeface="Arial" pitchFamily="34" charset="0"/>
                <a:ea typeface="Batang" panose="02030600000101010101" pitchFamily="18" charset="-127"/>
                <a:cs typeface="Arial" pitchFamily="34" charset="0"/>
              </a:endParaRPr>
            </a:p>
          </p:txBody>
        </p:sp>
        <p:pic>
          <p:nvPicPr>
            <p:cNvPr id="39" name="图片 38" descr="图片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68408" y="5157192"/>
              <a:ext cx="936104" cy="1019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28467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lIns="71829" tIns="35913" rIns="71829" bIns="35913"/>
          <a:lstStyle>
            <a:lvl1pPr>
              <a:defRPr/>
            </a:lvl1pPr>
          </a:lstStyle>
          <a:p>
            <a:pPr>
              <a:defRPr/>
            </a:pPr>
            <a:fld id="{631E13D2-C7ED-48F5-8E87-80BBE74B89DF}" type="datetimeFigureOut">
              <a:rPr lang="zh-CN" altLang="en-US"/>
              <a:pPr>
                <a:defRPr/>
              </a:pPr>
              <a:t>2018/9/21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lIns="71829" tIns="35913" rIns="71829" bIns="35913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wrap="square" lIns="71829" tIns="35913" rIns="71829" bIns="35913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B52E923-6789-47DB-A534-68D9506D47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108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lIns="71834" tIns="35916" rIns="71834" bIns="35916"/>
          <a:lstStyle>
            <a:lvl1pPr defTabSz="685766">
              <a:defRPr/>
            </a:lvl1pPr>
          </a:lstStyle>
          <a:p>
            <a:pPr>
              <a:defRPr/>
            </a:pPr>
            <a:fld id="{631E13D2-C7ED-48F5-8E87-80BBE74B89DF}" type="datetimeFigureOut">
              <a:rPr lang="zh-CN" altLang="en-US" sz="1400" smtClean="0">
                <a:solidFill>
                  <a:prstClr val="black"/>
                </a:solidFill>
              </a:rPr>
              <a:pPr>
                <a:defRPr/>
              </a:pPr>
              <a:t>2018/9/21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lIns="71834" tIns="35916" rIns="71834" bIns="35916"/>
          <a:lstStyle>
            <a:lvl1pPr defTabSz="685766">
              <a:defRPr/>
            </a:lvl1pPr>
          </a:lstStyle>
          <a:p>
            <a:pPr>
              <a:defRPr/>
            </a:pP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wrap="square" lIns="71834" tIns="35916" rIns="71834" bIns="35916" numCol="1" anchor="t" anchorCtr="0" compatLnSpc="1">
            <a:prstTxWarp prst="textNoShape">
              <a:avLst/>
            </a:prstTxWarp>
          </a:bodyPr>
          <a:lstStyle>
            <a:lvl1pPr defTabSz="685766">
              <a:defRPr/>
            </a:lvl1pPr>
          </a:lstStyle>
          <a:p>
            <a:fld id="{0B52E923-6789-47DB-A534-68D9506D4769}" type="slidenum">
              <a:rPr lang="zh-CN" altLang="en-US" sz="1400" smtClean="0">
                <a:solidFill>
                  <a:prstClr val="black"/>
                </a:solidFill>
              </a:rPr>
              <a:pPr/>
              <a:t>‹#›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17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2018/9/21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2018/9/21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2018/9/21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2018/9/21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2018/9/21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2018/9/21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2018/9/21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2018/9/21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4A481-3902-449A-94CA-EC679F62497A}" type="datetimeFigureOut">
              <a:rPr lang="zh-CN" altLang="en-US" smtClean="0"/>
              <a:pPr/>
              <a:t>2018/9/21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3854" y="1268020"/>
            <a:ext cx="8496300" cy="329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First level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1" name="TextBox 9"/>
          <p:cNvSpPr txBox="1">
            <a:spLocks noChangeArrowheads="1"/>
          </p:cNvSpPr>
          <p:nvPr/>
        </p:nvSpPr>
        <p:spPr bwMode="gray">
          <a:xfrm>
            <a:off x="7310" y="4976821"/>
            <a:ext cx="1895758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56561" tIns="0" rIns="0" bIns="0">
            <a:spAutoFit/>
          </a:bodyPr>
          <a:lstStyle>
            <a:lvl1pPr marL="133350" indent="-13335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buClr>
                <a:schemeClr val="bg1"/>
              </a:buClr>
              <a:buFont typeface="Arial" pitchFamily="34" charset="0"/>
              <a:buChar char="©"/>
              <a:defRPr/>
            </a:pPr>
            <a:r>
              <a:rPr lang="en-US" altLang="zh-CN" sz="600" dirty="0" smtClean="0">
                <a:solidFill>
                  <a:schemeClr val="bg1"/>
                </a:solidFill>
              </a:rPr>
              <a:t>2014 Weaver  </a:t>
            </a:r>
            <a:r>
              <a:rPr lang="zh-CN" altLang="en-US" sz="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Software</a:t>
            </a:r>
            <a:r>
              <a:rPr lang="zh-CN" altLang="en-US" sz="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600" dirty="0" smtClean="0">
                <a:solidFill>
                  <a:schemeClr val="bg1"/>
                </a:solidFill>
              </a:rPr>
              <a:t> All rights reserved.</a:t>
            </a:r>
          </a:p>
        </p:txBody>
      </p:sp>
      <p:sp>
        <p:nvSpPr>
          <p:cNvPr id="1032" name="TextBox 33"/>
          <p:cNvSpPr txBox="1">
            <a:spLocks noChangeArrowheads="1"/>
          </p:cNvSpPr>
          <p:nvPr/>
        </p:nvSpPr>
        <p:spPr bwMode="gray">
          <a:xfrm>
            <a:off x="2577497" y="4992301"/>
            <a:ext cx="161313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56561" bIns="0">
            <a:spAutoFit/>
          </a:bodyPr>
          <a:lstStyle>
            <a:lvl1pPr marL="93663" indent="-93663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>
              <a:buClr>
                <a:schemeClr val="accent2"/>
              </a:buClr>
              <a:buFont typeface="Arial" panose="020B0604020202020204" pitchFamily="34" charset="0"/>
              <a:buNone/>
            </a:pPr>
            <a:fld id="{03916062-5815-46E7-8F78-9F483EC1EE7B}" type="slidenum"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buClr>
                  <a:schemeClr val="accent2"/>
                </a:buClr>
                <a:buFont typeface="Arial" panose="020B0604020202020204" pitchFamily="34" charset="0"/>
                <a:buNone/>
              </a:pPr>
              <a:t>‹#›</a:t>
            </a:fld>
            <a:endParaRPr lang="en-US" altLang="zh-CN" sz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405919" y="445300"/>
            <a:ext cx="483577" cy="213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32" tIns="35915" rIns="71832" bIns="359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72569" y="571500"/>
            <a:ext cx="159727" cy="10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32" tIns="35915" rIns="71832" bIns="359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89503" y="141483"/>
            <a:ext cx="98180" cy="4429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>
            <a:off x="7992888" y="4461967"/>
            <a:ext cx="1277634" cy="643311"/>
            <a:chOff x="9768408" y="5157192"/>
            <a:chExt cx="2423592" cy="1169655"/>
          </a:xfrm>
        </p:grpSpPr>
        <p:sp>
          <p:nvSpPr>
            <p:cNvPr id="10" name="文本框 7"/>
            <p:cNvSpPr txBox="1"/>
            <p:nvPr/>
          </p:nvSpPr>
          <p:spPr>
            <a:xfrm>
              <a:off x="10279447" y="5723964"/>
              <a:ext cx="1912553" cy="475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泛微软件</a:t>
              </a:r>
              <a:endPara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8"/>
            <p:cNvSpPr txBox="1"/>
            <p:nvPr/>
          </p:nvSpPr>
          <p:spPr>
            <a:xfrm>
              <a:off x="10296212" y="5991091"/>
              <a:ext cx="1488419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 smtClean="0">
                  <a:solidFill>
                    <a:schemeClr val="tx1"/>
                  </a:solidFill>
                  <a:latin typeface="Arial" pitchFamily="34" charset="0"/>
                  <a:ea typeface="Batang" panose="02030600000101010101" pitchFamily="18" charset="-127"/>
                  <a:cs typeface="Arial" pitchFamily="34" charset="0"/>
                </a:rPr>
                <a:t>Weaver Software</a:t>
              </a:r>
              <a:endParaRPr lang="zh-CN" altLang="en-US" sz="600" dirty="0">
                <a:solidFill>
                  <a:schemeClr val="tx1"/>
                </a:solidFill>
                <a:latin typeface="Arial" pitchFamily="34" charset="0"/>
                <a:ea typeface="Batang" panose="02030600000101010101" pitchFamily="18" charset="-127"/>
                <a:cs typeface="Arial" pitchFamily="34" charset="0"/>
              </a:endParaRPr>
            </a:p>
          </p:txBody>
        </p:sp>
        <p:pic>
          <p:nvPicPr>
            <p:cNvPr id="12" name="图片 11" descr="图片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8408" y="5157192"/>
              <a:ext cx="936104" cy="1019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28518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kern="1200">
          <a:solidFill>
            <a:schemeClr val="tx1"/>
          </a:solidFill>
          <a:latin typeface="黑体" pitchFamily="49" charset="-122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359157" algn="l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</a:defRPr>
      </a:lvl6pPr>
      <a:lvl7pPr marL="718314" algn="l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</a:defRPr>
      </a:lvl7pPr>
      <a:lvl8pPr marL="1077471" algn="l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</a:defRPr>
      </a:lvl8pPr>
      <a:lvl9pPr marL="1436629" algn="l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</a:defRPr>
      </a:lvl9pPr>
    </p:titleStyle>
    <p:bodyStyle>
      <a:lvl1pPr marL="269063" indent="-269063" algn="l" rtl="0" eaLnBrk="0" fontAlgn="base" hangingPunct="0">
        <a:spcBef>
          <a:spcPts val="1275"/>
        </a:spcBef>
        <a:spcAft>
          <a:spcPct val="0"/>
        </a:spcAft>
        <a:buClr>
          <a:schemeClr val="accent1"/>
        </a:buClr>
        <a:buSzPct val="80000"/>
        <a:defRPr b="1" kern="1200">
          <a:solidFill>
            <a:schemeClr val="tx1"/>
          </a:solidFill>
          <a:latin typeface="Arial" pitchFamily="34" charset="0"/>
          <a:ea typeface="+mj-ea"/>
          <a:cs typeface="+mn-cs"/>
        </a:defRPr>
      </a:lvl1pPr>
      <a:lvl2pPr marL="583361" indent="-223820" algn="l" rtl="0" eaLnBrk="0" fontAlgn="base" hangingPunct="0">
        <a:spcBef>
          <a:spcPts val="394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defRPr kern="1200">
          <a:solidFill>
            <a:schemeClr val="tx1"/>
          </a:solidFill>
          <a:latin typeface="Arial" pitchFamily="34" charset="0"/>
          <a:ea typeface="+mj-ea"/>
          <a:cs typeface="+mn-cs"/>
        </a:defRPr>
      </a:lvl2pPr>
      <a:lvl3pPr marL="211916" indent="-141676" algn="l" rtl="0" eaLnBrk="0" fontAlgn="base" hangingPunct="0">
        <a:spcBef>
          <a:spcPts val="338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"/>
        <a:defRPr sz="1200" kern="1200">
          <a:solidFill>
            <a:schemeClr val="tx1"/>
          </a:solidFill>
          <a:latin typeface="Arial" pitchFamily="34" charset="0"/>
          <a:ea typeface="+mj-ea"/>
          <a:cs typeface="+mn-cs"/>
        </a:defRPr>
      </a:lvl3pPr>
      <a:lvl4pPr marL="351209" indent="-139295" algn="l" rtl="0" eaLnBrk="0" fontAlgn="base" hangingPunct="0">
        <a:spcBef>
          <a:spcPts val="338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pitchFamily="34" charset="0"/>
          <a:ea typeface="+mj-ea"/>
          <a:cs typeface="+mn-cs"/>
        </a:defRPr>
      </a:lvl4pPr>
      <a:lvl5pPr marL="491693" indent="-140485" algn="l" rtl="0" eaLnBrk="0" fontAlgn="base" hangingPunct="0">
        <a:spcBef>
          <a:spcPts val="197"/>
        </a:spcBef>
        <a:spcAft>
          <a:spcPct val="0"/>
        </a:spcAft>
        <a:buClr>
          <a:schemeClr val="accent2"/>
        </a:buClr>
        <a:buSzPct val="100000"/>
        <a:buFont typeface="Courier New" panose="02070309020205020404" pitchFamily="49" charset="0"/>
        <a:buChar char="o"/>
        <a:defRPr sz="1100" kern="1200">
          <a:solidFill>
            <a:schemeClr val="tx1"/>
          </a:solidFill>
          <a:latin typeface="Arial" pitchFamily="34" charset="0"/>
          <a:ea typeface="+mj-ea"/>
          <a:cs typeface="+mn-cs"/>
        </a:defRPr>
      </a:lvl5pPr>
      <a:lvl6pPr marL="1975364" indent="-179579" algn="l" defTabSz="7183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4523" indent="-179579" algn="l" defTabSz="7183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3680" indent="-179579" algn="l" defTabSz="7183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52837" indent="-179579" algn="l" defTabSz="7183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18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157" algn="l" defTabSz="718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8314" algn="l" defTabSz="718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471" algn="l" defTabSz="718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29" algn="l" defTabSz="718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786" algn="l" defTabSz="718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4944" algn="l" defTabSz="718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101" algn="l" defTabSz="718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73258" algn="l" defTabSz="7183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574A-F9C0-455B-878A-E5BB7FC5FE91}" type="datetimeFigureOut">
              <a:rPr lang="zh-CN" altLang="en-US" smtClean="0"/>
              <a:pPr/>
              <a:t>2018/9/21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2F7BC-EB90-4902-B692-C299B23D2A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192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3854" y="1268019"/>
            <a:ext cx="8496300" cy="329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First level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1" name="TextBox 9"/>
          <p:cNvSpPr txBox="1">
            <a:spLocks noChangeArrowheads="1"/>
          </p:cNvSpPr>
          <p:nvPr/>
        </p:nvSpPr>
        <p:spPr bwMode="gray">
          <a:xfrm>
            <a:off x="7309" y="4976820"/>
            <a:ext cx="1895760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56563" tIns="0" rIns="0" bIns="0">
            <a:spAutoFit/>
          </a:bodyPr>
          <a:lstStyle>
            <a:lvl1pPr marL="133350" indent="-13335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defTabSz="685766">
              <a:buClr>
                <a:prstClr val="white"/>
              </a:buClr>
              <a:buFont typeface="Arial" pitchFamily="34" charset="0"/>
              <a:buChar char="©"/>
              <a:defRPr/>
            </a:pPr>
            <a:r>
              <a:rPr lang="en-US" altLang="zh-CN" sz="600" dirty="0" smtClean="0">
                <a:solidFill>
                  <a:prstClr val="white"/>
                </a:solidFill>
              </a:rPr>
              <a:t>2014 Weaver  </a:t>
            </a:r>
            <a:r>
              <a:rPr lang="zh-CN" altLang="en-US" sz="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Software</a:t>
            </a:r>
            <a:r>
              <a:rPr lang="zh-CN" altLang="en-US" sz="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600" dirty="0" smtClean="0">
                <a:solidFill>
                  <a:prstClr val="white"/>
                </a:solidFill>
              </a:rPr>
              <a:t> All rights reserved.</a:t>
            </a:r>
          </a:p>
        </p:txBody>
      </p:sp>
      <p:sp>
        <p:nvSpPr>
          <p:cNvPr id="1032" name="TextBox 33"/>
          <p:cNvSpPr txBox="1">
            <a:spLocks noChangeArrowheads="1"/>
          </p:cNvSpPr>
          <p:nvPr/>
        </p:nvSpPr>
        <p:spPr bwMode="gray">
          <a:xfrm>
            <a:off x="2577497" y="4992300"/>
            <a:ext cx="161313" cy="923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56563" bIns="0">
            <a:spAutoFit/>
          </a:bodyPr>
          <a:lstStyle>
            <a:lvl1pPr marL="93663" indent="-93663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defTabSz="685766">
              <a:buClr>
                <a:srgbClr val="C0504D"/>
              </a:buClr>
              <a:buFont typeface="Arial" panose="020B0604020202020204" pitchFamily="34" charset="0"/>
              <a:buNone/>
            </a:pPr>
            <a:fld id="{03916062-5815-46E7-8F78-9F483EC1EE7B}" type="slidenum">
              <a:rPr lang="en-US" altLang="zh-CN" sz="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defTabSz="685766">
                <a:buClr>
                  <a:srgbClr val="C0504D"/>
                </a:buClr>
                <a:buFont typeface="Arial" panose="020B0604020202020204" pitchFamily="34" charset="0"/>
                <a:buNone/>
              </a:pPr>
              <a:t>‹#›</a:t>
            </a:fld>
            <a:endParaRPr lang="en-US" altLang="zh-CN" sz="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405918" y="445300"/>
            <a:ext cx="483577" cy="213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34" tIns="35916" rIns="71834" bIns="35916" anchor="ctr"/>
          <a:lstStyle/>
          <a:p>
            <a:pPr defTabSz="685766">
              <a:defRPr/>
            </a:pPr>
            <a:endParaRPr lang="zh-CN" altLang="en-US" sz="11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72568" y="571500"/>
            <a:ext cx="159727" cy="10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34" tIns="35916" rIns="71834" bIns="35916" anchor="ctr"/>
          <a:lstStyle/>
          <a:p>
            <a:pPr defTabSz="685766">
              <a:defRPr/>
            </a:pPr>
            <a:endParaRPr lang="zh-CN" altLang="en-US" sz="11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89503" y="141482"/>
            <a:ext cx="98180" cy="4429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defTabSz="685766">
              <a:defRPr/>
            </a:pPr>
            <a:endParaRPr lang="zh-CN" altLang="en-US" sz="11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>
            <a:off x="7992888" y="4461965"/>
            <a:ext cx="1277634" cy="643311"/>
            <a:chOff x="9768408" y="5157192"/>
            <a:chExt cx="2423592" cy="1169655"/>
          </a:xfrm>
        </p:grpSpPr>
        <p:sp>
          <p:nvSpPr>
            <p:cNvPr id="10" name="文本框 7"/>
            <p:cNvSpPr txBox="1"/>
            <p:nvPr/>
          </p:nvSpPr>
          <p:spPr>
            <a:xfrm>
              <a:off x="10279447" y="5723964"/>
              <a:ext cx="1912553" cy="475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66"/>
              <a:r>
                <a:rPr lang="zh-CN" altLang="en-US" sz="11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泛微软件</a:t>
              </a:r>
            </a:p>
          </p:txBody>
        </p:sp>
        <p:sp>
          <p:nvSpPr>
            <p:cNvPr id="11" name="文本框 8"/>
            <p:cNvSpPr txBox="1"/>
            <p:nvPr/>
          </p:nvSpPr>
          <p:spPr>
            <a:xfrm>
              <a:off x="10296212" y="5991091"/>
              <a:ext cx="1488419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66"/>
              <a:r>
                <a:rPr lang="en-US" altLang="zh-CN" sz="600" dirty="0">
                  <a:solidFill>
                    <a:prstClr val="black"/>
                  </a:solidFill>
                  <a:latin typeface="Arial" pitchFamily="34" charset="0"/>
                  <a:ea typeface="Batang" panose="02030600000101010101" pitchFamily="18" charset="-127"/>
                  <a:cs typeface="Arial" pitchFamily="34" charset="0"/>
                </a:rPr>
                <a:t>Weaver Software</a:t>
              </a:r>
              <a:endParaRPr lang="zh-CN" altLang="en-US" sz="600" dirty="0">
                <a:solidFill>
                  <a:prstClr val="black"/>
                </a:solidFill>
                <a:latin typeface="Arial" pitchFamily="34" charset="0"/>
                <a:ea typeface="Batang" panose="02030600000101010101" pitchFamily="18" charset="-127"/>
                <a:cs typeface="Arial" pitchFamily="34" charset="0"/>
              </a:endParaRPr>
            </a:p>
          </p:txBody>
        </p:sp>
        <p:pic>
          <p:nvPicPr>
            <p:cNvPr id="12" name="图片 11" descr="图片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408" y="5157192"/>
              <a:ext cx="936104" cy="1019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28518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kern="1200">
          <a:solidFill>
            <a:schemeClr val="tx1"/>
          </a:solidFill>
          <a:latin typeface="黑体" pitchFamily="49" charset="-122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359166" algn="l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</a:defRPr>
      </a:lvl6pPr>
      <a:lvl7pPr marL="718332" algn="l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</a:defRPr>
      </a:lvl7pPr>
      <a:lvl8pPr marL="1077498" algn="l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</a:defRPr>
      </a:lvl8pPr>
      <a:lvl9pPr marL="1436665" algn="l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</a:defRPr>
      </a:lvl9pPr>
    </p:titleStyle>
    <p:bodyStyle>
      <a:lvl1pPr marL="269069" indent="-269069" algn="l" rtl="0" eaLnBrk="0" fontAlgn="base" hangingPunct="0">
        <a:spcBef>
          <a:spcPts val="1275"/>
        </a:spcBef>
        <a:spcAft>
          <a:spcPct val="0"/>
        </a:spcAft>
        <a:buClr>
          <a:schemeClr val="accent1"/>
        </a:buClr>
        <a:buSzPct val="80000"/>
        <a:defRPr b="1" kern="1200">
          <a:solidFill>
            <a:schemeClr val="tx1"/>
          </a:solidFill>
          <a:latin typeface="Arial" pitchFamily="34" charset="0"/>
          <a:ea typeface="+mj-ea"/>
          <a:cs typeface="+mn-cs"/>
        </a:defRPr>
      </a:lvl1pPr>
      <a:lvl2pPr marL="583376" indent="-223826" algn="l" rtl="0" eaLnBrk="0" fontAlgn="base" hangingPunct="0">
        <a:spcBef>
          <a:spcPts val="394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defRPr kern="1200">
          <a:solidFill>
            <a:schemeClr val="tx1"/>
          </a:solidFill>
          <a:latin typeface="Arial" pitchFamily="34" charset="0"/>
          <a:ea typeface="+mj-ea"/>
          <a:cs typeface="+mn-cs"/>
        </a:defRPr>
      </a:lvl2pPr>
      <a:lvl3pPr marL="211921" indent="-141679" algn="l" rtl="0" eaLnBrk="0" fontAlgn="base" hangingPunct="0">
        <a:spcBef>
          <a:spcPts val="338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"/>
        <a:defRPr sz="1200" kern="1200">
          <a:solidFill>
            <a:schemeClr val="tx1"/>
          </a:solidFill>
          <a:latin typeface="Arial" pitchFamily="34" charset="0"/>
          <a:ea typeface="+mj-ea"/>
          <a:cs typeface="+mn-cs"/>
        </a:defRPr>
      </a:lvl3pPr>
      <a:lvl4pPr marL="351218" indent="-139298" algn="l" rtl="0" eaLnBrk="0" fontAlgn="base" hangingPunct="0">
        <a:spcBef>
          <a:spcPts val="338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pitchFamily="34" charset="0"/>
          <a:ea typeface="+mj-ea"/>
          <a:cs typeface="+mn-cs"/>
        </a:defRPr>
      </a:lvl4pPr>
      <a:lvl5pPr marL="491705" indent="-140488" algn="l" rtl="0" eaLnBrk="0" fontAlgn="base" hangingPunct="0">
        <a:spcBef>
          <a:spcPts val="197"/>
        </a:spcBef>
        <a:spcAft>
          <a:spcPct val="0"/>
        </a:spcAft>
        <a:buClr>
          <a:schemeClr val="accent2"/>
        </a:buClr>
        <a:buSzPct val="100000"/>
        <a:buFont typeface="Courier New" panose="02070309020205020404" pitchFamily="49" charset="0"/>
        <a:buChar char="o"/>
        <a:defRPr sz="1100" kern="1200">
          <a:solidFill>
            <a:schemeClr val="tx1"/>
          </a:solidFill>
          <a:latin typeface="Arial" pitchFamily="34" charset="0"/>
          <a:ea typeface="+mj-ea"/>
          <a:cs typeface="+mn-cs"/>
        </a:defRPr>
      </a:lvl5pPr>
      <a:lvl6pPr marL="1975414" indent="-179584" algn="l" defTabSz="7183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4581" indent="-179584" algn="l" defTabSz="7183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3747" indent="-179584" algn="l" defTabSz="7183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52913" indent="-179584" algn="l" defTabSz="7183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183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166" algn="l" defTabSz="7183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8332" algn="l" defTabSz="7183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498" algn="l" defTabSz="7183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65" algn="l" defTabSz="7183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831" algn="l" defTabSz="7183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4997" algn="l" defTabSz="7183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164" algn="l" defTabSz="7183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73330" algn="l" defTabSz="7183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E923-6789-47DB-A534-68D9506D4769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799293" y="458797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朱孝成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323528" y="2283644"/>
            <a:ext cx="691229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918" y="-34767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srgbClr val="EE3635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1419622"/>
            <a:ext cx="8424936" cy="623246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</a:rPr>
              <a:t>春来教育集团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900113" y="2283644"/>
            <a:ext cx="6426193" cy="79216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lvl1pPr marL="342875" indent="-342875" algn="l" defTabSz="9143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95" indent="-285729" algn="l" defTabSz="91433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5" indent="-228582" algn="l" defTabSz="9143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2" algn="l" defTabSz="91433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6" indent="-228582" algn="l" defTabSz="91433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1" indent="-228582" algn="l" defTabSz="9143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9143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9143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9143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US" altLang="zh-CN" sz="3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---</a:t>
            </a:r>
            <a:r>
              <a:rPr lang="zh-CN" altLang="en-US" sz="3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用户操作培训手册</a:t>
            </a:r>
            <a:endParaRPr lang="en-US" altLang="zh-CN" sz="3600" b="1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859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1869735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 smtClean="0">
                <a:latin typeface="+mn-ea"/>
              </a:rPr>
              <a:t>系统登录</a:t>
            </a:r>
            <a:r>
              <a:rPr lang="en-US" altLang="zh-CN" sz="1500" dirty="0" smtClean="0">
                <a:latin typeface="+mn-ea"/>
              </a:rPr>
              <a:t>—</a:t>
            </a:r>
            <a:r>
              <a:rPr lang="zh-CN" altLang="en-US" sz="1500" dirty="0" smtClean="0">
                <a:latin typeface="+mn-ea"/>
              </a:rPr>
              <a:t>登录准备</a:t>
            </a:r>
            <a:endParaRPr lang="zh-CN" altLang="en-US" sz="1500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744" y="16086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ea typeface="黑体" pitchFamily="2" charset="-122"/>
              </a:rPr>
              <a:t>登录前准备工作</a:t>
            </a:r>
            <a:r>
              <a:rPr lang="zh-CN" altLang="en-US" dirty="0" smtClean="0">
                <a:ea typeface="黑体" pitchFamily="2" charset="-122"/>
              </a:rPr>
              <a:t>：设置弹出窗口</a:t>
            </a:r>
            <a:endParaRPr lang="zh-CN" altLang="en-US" dirty="0">
              <a:ea typeface="黑体" pitchFamily="2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43558"/>
            <a:ext cx="5294064" cy="320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1010617" y="1035918"/>
            <a:ext cx="755650" cy="215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3011512" y="1650246"/>
            <a:ext cx="1080120" cy="17321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2363440" y="3257604"/>
            <a:ext cx="575980" cy="25554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5150991" y="1622158"/>
            <a:ext cx="589334" cy="30152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228184" y="846700"/>
            <a:ext cx="2539429" cy="24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12700" indent="-1270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1400" b="1" dirty="0">
                <a:solidFill>
                  <a:srgbClr val="FF0000"/>
                </a:solidFill>
                <a:latin typeface="宋体" charset="-122"/>
              </a:rPr>
              <a:t>具体操作步骤</a:t>
            </a:r>
            <a:r>
              <a:rPr lang="zh-CN" altLang="en-US" sz="1400" b="1" dirty="0" smtClean="0">
                <a:solidFill>
                  <a:srgbClr val="FF0000"/>
                </a:solidFill>
                <a:latin typeface="宋体" charset="-122"/>
              </a:rPr>
              <a:t>：</a:t>
            </a:r>
            <a:endParaRPr lang="en-US" altLang="zh-CN" sz="1400" b="1" dirty="0" smtClean="0">
              <a:solidFill>
                <a:srgbClr val="FF0000"/>
              </a:solidFill>
              <a:latin typeface="宋体" charset="-122"/>
            </a:endParaRPr>
          </a:p>
          <a:p>
            <a:pPr algn="l"/>
            <a:endParaRPr lang="en-US" altLang="zh-CN" sz="1400" b="1" dirty="0">
              <a:solidFill>
                <a:srgbClr val="FF0000"/>
              </a:solidFill>
              <a:latin typeface="宋体" charset="-122"/>
            </a:endParaRPr>
          </a:p>
          <a:p>
            <a:pPr algn="l" eaLnBrk="1" hangingPunct="1">
              <a:lnSpc>
                <a:spcPct val="130000"/>
              </a:lnSpc>
            </a:pPr>
            <a:r>
              <a:rPr lang="en-US" altLang="zh-CN" sz="1400" dirty="0"/>
              <a:t>1</a:t>
            </a:r>
            <a:r>
              <a:rPr lang="zh-CN" altLang="en-US" sz="1400" dirty="0"/>
              <a:t>、 打开</a:t>
            </a:r>
            <a:r>
              <a:rPr lang="en-US" altLang="en-US" sz="1400" dirty="0"/>
              <a:t>Internet</a:t>
            </a:r>
            <a:r>
              <a:rPr lang="zh-CN" altLang="en-US" sz="1400" dirty="0"/>
              <a:t>属性→隐私</a:t>
            </a:r>
            <a:r>
              <a:rPr lang="zh-CN" altLang="en-US" sz="1400" dirty="0" smtClean="0"/>
              <a:t>；</a:t>
            </a:r>
            <a:endParaRPr lang="en-US" altLang="zh-CN" sz="1400" dirty="0" smtClean="0"/>
          </a:p>
          <a:p>
            <a:pPr algn="l" eaLnBrk="1" hangingPunct="1">
              <a:lnSpc>
                <a:spcPct val="130000"/>
              </a:lnSpc>
            </a:pPr>
            <a:endParaRPr lang="zh-CN" altLang="en-US" sz="1400" dirty="0"/>
          </a:p>
          <a:p>
            <a:pPr algn="l" eaLnBrk="1" hangingPunct="1">
              <a:lnSpc>
                <a:spcPct val="130000"/>
              </a:lnSpc>
            </a:pPr>
            <a:r>
              <a:rPr lang="en-US" altLang="zh-CN" sz="1400" dirty="0"/>
              <a:t>2</a:t>
            </a:r>
            <a:r>
              <a:rPr lang="zh-CN" altLang="en-US" sz="1400" dirty="0"/>
              <a:t>、 点击“设置”</a:t>
            </a:r>
            <a:r>
              <a:rPr lang="zh-CN" altLang="en-US" sz="1400" dirty="0" smtClean="0"/>
              <a:t>；</a:t>
            </a:r>
            <a:endParaRPr lang="en-US" altLang="zh-CN" sz="1400" dirty="0" smtClean="0"/>
          </a:p>
          <a:p>
            <a:pPr algn="l" eaLnBrk="1" hangingPunct="1">
              <a:lnSpc>
                <a:spcPct val="130000"/>
              </a:lnSpc>
            </a:pPr>
            <a:endParaRPr lang="zh-CN" altLang="en-US" sz="1400" dirty="0"/>
          </a:p>
          <a:p>
            <a:pPr>
              <a:lnSpc>
                <a:spcPct val="130000"/>
              </a:lnSpc>
            </a:pPr>
            <a:r>
              <a:rPr lang="en-US" altLang="zh-CN" sz="1400" dirty="0"/>
              <a:t>3</a:t>
            </a:r>
            <a:r>
              <a:rPr lang="zh-CN" altLang="en-US" sz="1400" dirty="0"/>
              <a:t>、</a:t>
            </a:r>
            <a:r>
              <a:rPr lang="zh-CN" altLang="en-US" sz="1400" dirty="0">
                <a:latin typeface="宋体" charset="-122"/>
              </a:rPr>
              <a:t>输入</a:t>
            </a:r>
            <a:r>
              <a:rPr lang="zh-CN" altLang="en-US" sz="1400" dirty="0" smtClean="0">
                <a:latin typeface="宋体" charset="-122"/>
              </a:rPr>
              <a:t>地址</a:t>
            </a:r>
            <a:endParaRPr lang="en-US" altLang="zh-CN" sz="1400" dirty="0" smtClean="0">
              <a:latin typeface="宋体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400" b="1" dirty="0" smtClean="0">
                <a:latin typeface="宋体" pitchFamily="2" charset="-122"/>
              </a:rPr>
              <a:t>http</a:t>
            </a:r>
            <a:r>
              <a:rPr kumimoji="1" lang="en-US" altLang="zh-CN" sz="1400" b="1" dirty="0">
                <a:latin typeface="宋体" pitchFamily="2" charset="-122"/>
              </a:rPr>
              <a:t>:// 10.0.12.103:8181</a:t>
            </a:r>
            <a:r>
              <a:rPr lang="zh-CN" altLang="en-US" sz="1400" dirty="0" smtClean="0">
                <a:latin typeface="宋体" charset="-122"/>
              </a:rPr>
              <a:t>并</a:t>
            </a:r>
            <a:r>
              <a:rPr lang="zh-CN" altLang="en-US" sz="1400" dirty="0">
                <a:latin typeface="宋体" charset="-122"/>
              </a:rPr>
              <a:t>添加；</a:t>
            </a:r>
            <a:endParaRPr lang="zh-CN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534227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0955"/>
            <a:ext cx="9144000" cy="4395787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197515" y="195486"/>
            <a:ext cx="959229" cy="315469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600" dirty="0" smtClean="0">
                <a:ea typeface="黑体" pitchFamily="2" charset="-122"/>
              </a:rPr>
              <a:t>系统登录</a:t>
            </a:r>
            <a:endParaRPr lang="zh-CN" altLang="en-US" sz="1600" dirty="0">
              <a:ea typeface="黑体" pitchFamily="2" charset="-122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372200" y="821861"/>
            <a:ext cx="2395413" cy="244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12700" indent="-1270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1400" b="1" dirty="0">
                <a:solidFill>
                  <a:schemeClr val="bg2"/>
                </a:solidFill>
                <a:latin typeface="宋体" charset="-122"/>
              </a:rPr>
              <a:t>具体操作步骤</a:t>
            </a:r>
            <a:r>
              <a:rPr lang="zh-CN" altLang="en-US" sz="1400" b="1" dirty="0" smtClean="0">
                <a:solidFill>
                  <a:schemeClr val="bg2"/>
                </a:solidFill>
                <a:latin typeface="宋体" charset="-122"/>
              </a:rPr>
              <a:t>：</a:t>
            </a:r>
            <a:endParaRPr lang="en-US" altLang="zh-CN" sz="1400" b="1" dirty="0" smtClean="0">
              <a:solidFill>
                <a:schemeClr val="bg2"/>
              </a:solidFill>
              <a:latin typeface="宋体" charset="-122"/>
            </a:endParaRPr>
          </a:p>
          <a:p>
            <a:pPr algn="l"/>
            <a:endParaRPr lang="en-US" altLang="zh-CN" sz="1400" b="1" dirty="0">
              <a:solidFill>
                <a:srgbClr val="FF0000"/>
              </a:solidFill>
              <a:latin typeface="宋体" charset="-122"/>
            </a:endParaRPr>
          </a:p>
          <a:p>
            <a:pPr algn="l" eaLnBrk="1" hangingPunct="1">
              <a:lnSpc>
                <a:spcPct val="130000"/>
              </a:lnSpc>
            </a:pPr>
            <a:r>
              <a:rPr lang="en-US" altLang="zh-CN" sz="1200" dirty="0">
                <a:solidFill>
                  <a:schemeClr val="bg2"/>
                </a:solidFill>
              </a:rPr>
              <a:t>1</a:t>
            </a:r>
            <a:r>
              <a:rPr lang="zh-CN" altLang="en-US" sz="1200" dirty="0">
                <a:solidFill>
                  <a:schemeClr val="bg2"/>
                </a:solidFill>
              </a:rPr>
              <a:t>、 </a:t>
            </a:r>
            <a:r>
              <a:rPr lang="zh-CN" altLang="en-US" sz="1200" dirty="0" smtClean="0">
                <a:solidFill>
                  <a:schemeClr val="bg2"/>
                </a:solidFill>
              </a:rPr>
              <a:t>完成上述准备工作后，在浏览器地址栏中输入系统访问网址；</a:t>
            </a:r>
            <a:endParaRPr lang="en-US" altLang="zh-CN" sz="1200" dirty="0" smtClean="0">
              <a:solidFill>
                <a:schemeClr val="bg2"/>
              </a:solidFill>
            </a:endParaRPr>
          </a:p>
          <a:p>
            <a:pPr algn="l" eaLnBrk="1" hangingPunct="1">
              <a:lnSpc>
                <a:spcPct val="130000"/>
              </a:lnSpc>
            </a:pPr>
            <a:endParaRPr lang="en-US" altLang="zh-CN" sz="1200" dirty="0" smtClean="0">
              <a:solidFill>
                <a:schemeClr val="bg2"/>
              </a:solidFill>
            </a:endParaRPr>
          </a:p>
          <a:p>
            <a:pPr algn="l" eaLnBrk="1" hangingPunct="1">
              <a:lnSpc>
                <a:spcPct val="130000"/>
              </a:lnSpc>
            </a:pPr>
            <a:r>
              <a:rPr lang="en-US" altLang="zh-CN" sz="1200" dirty="0" smtClean="0">
                <a:solidFill>
                  <a:schemeClr val="bg2"/>
                </a:solidFill>
              </a:rPr>
              <a:t>2</a:t>
            </a:r>
            <a:r>
              <a:rPr lang="zh-CN" altLang="en-US" sz="1200" dirty="0" smtClean="0">
                <a:solidFill>
                  <a:schemeClr val="bg2"/>
                </a:solidFill>
              </a:rPr>
              <a:t>、进入系统登录页面，输入用户名，密码后，点击‘登录’进入系统</a:t>
            </a:r>
            <a:r>
              <a:rPr lang="zh-CN" altLang="en-US" sz="1200" dirty="0" smtClean="0"/>
              <a:t>；</a:t>
            </a:r>
            <a:endParaRPr lang="zh-CN" altLang="en-US" sz="1200" dirty="0"/>
          </a:p>
          <a:p>
            <a:pPr>
              <a:lnSpc>
                <a:spcPct val="130000"/>
              </a:lnSpc>
            </a:pPr>
            <a:endParaRPr lang="en-US" altLang="zh-CN" sz="1200" dirty="0" smtClean="0"/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588224" y="3159958"/>
            <a:ext cx="1440160" cy="900100"/>
          </a:xfrm>
          <a:prstGeom prst="wedgeRoundRectCallout">
            <a:avLst>
              <a:gd name="adj1" fmla="val -111758"/>
              <a:gd name="adj2" fmla="val -32394"/>
              <a:gd name="adj3" fmla="val 16667"/>
            </a:avLst>
          </a:prstGeom>
          <a:solidFill>
            <a:srgbClr val="FFC000">
              <a:alpha val="60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在此输入账号和密码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1815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1574782" cy="315469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600" dirty="0">
                <a:ea typeface="黑体" pitchFamily="2" charset="-122"/>
              </a:rPr>
              <a:t>登录后插件安装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228184" y="846700"/>
            <a:ext cx="2539429" cy="316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12700" indent="-1270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1400" b="1" dirty="0">
                <a:solidFill>
                  <a:srgbClr val="FF0000"/>
                </a:solidFill>
                <a:latin typeface="宋体" charset="-122"/>
              </a:rPr>
              <a:t>具体操作步骤</a:t>
            </a:r>
            <a:r>
              <a:rPr lang="zh-CN" altLang="en-US" sz="1400" b="1" dirty="0" smtClean="0">
                <a:solidFill>
                  <a:srgbClr val="FF0000"/>
                </a:solidFill>
                <a:latin typeface="宋体" charset="-122"/>
              </a:rPr>
              <a:t>：</a:t>
            </a:r>
            <a:endParaRPr lang="en-US" altLang="zh-CN" sz="1400" b="1" dirty="0" smtClean="0">
              <a:solidFill>
                <a:srgbClr val="FF0000"/>
              </a:solidFill>
              <a:latin typeface="宋体" charset="-122"/>
            </a:endParaRPr>
          </a:p>
          <a:p>
            <a:pPr algn="l"/>
            <a:endParaRPr lang="en-US" altLang="zh-CN" sz="1400" b="1" dirty="0">
              <a:solidFill>
                <a:srgbClr val="FF0000"/>
              </a:solidFill>
              <a:latin typeface="宋体" charset="-122"/>
            </a:endParaRPr>
          </a:p>
          <a:p>
            <a:pPr algn="l" eaLnBrk="1" hangingPunct="1">
              <a:lnSpc>
                <a:spcPct val="130000"/>
              </a:lnSpc>
            </a:pPr>
            <a:r>
              <a:rPr lang="en-US" altLang="zh-CN" sz="1200" dirty="0"/>
              <a:t>1</a:t>
            </a:r>
            <a:r>
              <a:rPr lang="zh-CN" altLang="en-US" sz="1200" dirty="0"/>
              <a:t>、 </a:t>
            </a:r>
            <a:r>
              <a:rPr lang="zh-CN" altLang="en-US" sz="1200" dirty="0" smtClean="0"/>
              <a:t>登录到</a:t>
            </a:r>
            <a:r>
              <a:rPr lang="en-US" altLang="zh-CN" sz="1200" dirty="0" smtClean="0"/>
              <a:t>OA</a:t>
            </a:r>
            <a:r>
              <a:rPr lang="zh-CN" altLang="en-US" sz="1200" dirty="0" smtClean="0"/>
              <a:t>系统，右上角图标</a:t>
            </a:r>
            <a:endParaRPr lang="zh-CN" altLang="en-US" sz="1200" dirty="0"/>
          </a:p>
          <a:p>
            <a:pPr algn="l" eaLnBrk="1" hangingPunct="1">
              <a:lnSpc>
                <a:spcPct val="130000"/>
              </a:lnSpc>
            </a:pPr>
            <a:endParaRPr lang="en-US" altLang="zh-CN" sz="1200" dirty="0" smtClean="0"/>
          </a:p>
          <a:p>
            <a:pPr algn="l" eaLnBrk="1" hangingPunct="1">
              <a:lnSpc>
                <a:spcPct val="130000"/>
              </a:lnSpc>
            </a:pPr>
            <a:r>
              <a:rPr lang="en-US" altLang="zh-CN" sz="1200" dirty="0" smtClean="0"/>
              <a:t>2</a:t>
            </a:r>
            <a:r>
              <a:rPr lang="zh-CN" altLang="en-US" sz="1200" dirty="0"/>
              <a:t>、 </a:t>
            </a:r>
            <a:r>
              <a:rPr lang="zh-CN" altLang="en-US" sz="1200" dirty="0" smtClean="0"/>
              <a:t>点击‘插件下载’，可以看到插件是否已经安装完毕，点击第一个包下载即可；</a:t>
            </a:r>
            <a:endParaRPr lang="en-US" altLang="zh-CN" sz="1200" dirty="0" smtClean="0"/>
          </a:p>
          <a:p>
            <a:pPr algn="l" eaLnBrk="1" hangingPunct="1">
              <a:lnSpc>
                <a:spcPct val="130000"/>
              </a:lnSpc>
            </a:pPr>
            <a:r>
              <a:rPr lang="zh-CN" altLang="en-US" sz="1200" dirty="0" smtClean="0"/>
              <a:t>或直接下载控制，点‘控件设置’；</a:t>
            </a:r>
            <a:endParaRPr lang="en-US" altLang="zh-CN" sz="1200" dirty="0" smtClean="0"/>
          </a:p>
          <a:p>
            <a:pPr algn="l" eaLnBrk="1" hangingPunct="1">
              <a:lnSpc>
                <a:spcPct val="130000"/>
              </a:lnSpc>
            </a:pPr>
            <a:endParaRPr lang="zh-CN" altLang="en-US" sz="1200" dirty="0"/>
          </a:p>
          <a:p>
            <a:pPr>
              <a:lnSpc>
                <a:spcPct val="130000"/>
              </a:lnSpc>
            </a:pPr>
            <a:r>
              <a:rPr lang="en-US" altLang="zh-CN" sz="1200" dirty="0"/>
              <a:t>3</a:t>
            </a:r>
            <a:r>
              <a:rPr lang="zh-CN" altLang="en-US" sz="1200" dirty="0" smtClean="0"/>
              <a:t>、然后解压文件，进行安装控件。</a:t>
            </a:r>
            <a:endParaRPr lang="en-US" altLang="zh-CN" sz="1200" dirty="0" smtClean="0"/>
          </a:p>
          <a:p>
            <a:pPr>
              <a:lnSpc>
                <a:spcPct val="130000"/>
              </a:lnSpc>
            </a:pPr>
            <a:endParaRPr lang="en-US" altLang="zh-CN" sz="1200" dirty="0" smtClean="0"/>
          </a:p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FF0000"/>
                </a:solidFill>
              </a:rPr>
              <a:t>注意：运行插件时要以管理员身份运行，否则会失败。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6" y="751657"/>
            <a:ext cx="4927191" cy="275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6" y="1422263"/>
            <a:ext cx="2767918" cy="224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059" y="1320750"/>
            <a:ext cx="25241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6" y="4012824"/>
            <a:ext cx="974835" cy="8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86" y="3723878"/>
            <a:ext cx="849855" cy="133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12405"/>
            <a:ext cx="2266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右箭头 3"/>
          <p:cNvSpPr/>
          <p:nvPr/>
        </p:nvSpPr>
        <p:spPr>
          <a:xfrm>
            <a:off x="1331640" y="4299942"/>
            <a:ext cx="432048" cy="21602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2843808" y="4299942"/>
            <a:ext cx="432048" cy="21602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692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55676" y="2040837"/>
            <a:ext cx="7560840" cy="530913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749"/>
            <a:r>
              <a:rPr kumimoji="1" lang="zh-CN" altLang="en-US" sz="3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登陆后门户</a:t>
            </a:r>
            <a:endParaRPr kumimoji="1" lang="zh-CN" altLang="en-US" sz="3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3658" y="1599642"/>
            <a:ext cx="10801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09683" y="1545640"/>
            <a:ext cx="276192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749" eaLnBrk="1" hangingPunct="1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607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516" y="536109"/>
            <a:ext cx="8853302" cy="4267890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197515" y="195486"/>
            <a:ext cx="1965915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 smtClean="0">
                <a:latin typeface="+mn-ea"/>
              </a:rPr>
              <a:t>登陆后门户</a:t>
            </a:r>
            <a:r>
              <a:rPr lang="en-US" altLang="zh-CN" sz="1500" dirty="0" smtClean="0">
                <a:latin typeface="+mn-ea"/>
              </a:rPr>
              <a:t>-</a:t>
            </a:r>
            <a:r>
              <a:rPr lang="zh-CN" altLang="en-US" sz="1500" dirty="0" smtClean="0">
                <a:latin typeface="+mn-ea"/>
              </a:rPr>
              <a:t>结构介绍</a:t>
            </a:r>
            <a:endParaRPr lang="zh-CN" altLang="en-US" sz="1500" dirty="0">
              <a:latin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72308" y="423558"/>
            <a:ext cx="1944216" cy="354016"/>
            <a:chOff x="2483768" y="705566"/>
            <a:chExt cx="1944216" cy="354016"/>
          </a:xfrm>
        </p:grpSpPr>
        <p:cxnSp>
          <p:nvCxnSpPr>
            <p:cNvPr id="3" name="直接箭头连接符 2"/>
            <p:cNvCxnSpPr/>
            <p:nvPr/>
          </p:nvCxnSpPr>
          <p:spPr>
            <a:xfrm flipH="1">
              <a:off x="2483768" y="855606"/>
              <a:ext cx="432048" cy="203976"/>
            </a:xfrm>
            <a:prstGeom prst="straightConnector1">
              <a:avLst/>
            </a:prstGeom>
            <a:ln w="63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2915816" y="705566"/>
              <a:ext cx="1512168" cy="2520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系统主功能模块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7515" y="1964589"/>
            <a:ext cx="1249047" cy="574399"/>
            <a:chOff x="240067" y="2355726"/>
            <a:chExt cx="1249047" cy="574399"/>
          </a:xfrm>
        </p:grpSpPr>
        <p:cxnSp>
          <p:nvCxnSpPr>
            <p:cNvPr id="9" name="直接箭头连接符 8"/>
            <p:cNvCxnSpPr/>
            <p:nvPr/>
          </p:nvCxnSpPr>
          <p:spPr>
            <a:xfrm flipV="1">
              <a:off x="716296" y="2355726"/>
              <a:ext cx="0" cy="234027"/>
            </a:xfrm>
            <a:prstGeom prst="straightConnector1">
              <a:avLst/>
            </a:prstGeom>
            <a:ln w="63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240067" y="2678097"/>
              <a:ext cx="1249047" cy="2520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功能菜单区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72383" y="339572"/>
            <a:ext cx="1584176" cy="468052"/>
            <a:chOff x="5004048" y="447514"/>
            <a:chExt cx="1584176" cy="468052"/>
          </a:xfrm>
        </p:grpSpPr>
        <p:cxnSp>
          <p:nvCxnSpPr>
            <p:cNvPr id="20" name="直接箭头连接符 19"/>
            <p:cNvCxnSpPr/>
            <p:nvPr/>
          </p:nvCxnSpPr>
          <p:spPr>
            <a:xfrm flipH="1">
              <a:off x="5004048" y="639582"/>
              <a:ext cx="360040" cy="275984"/>
            </a:xfrm>
            <a:prstGeom prst="straightConnector1">
              <a:avLst/>
            </a:prstGeom>
            <a:ln w="63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5364088" y="447514"/>
              <a:ext cx="1224136" cy="2520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快捷搜索栏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3528" y="3561027"/>
            <a:ext cx="1278860" cy="733933"/>
            <a:chOff x="257548" y="4270252"/>
            <a:chExt cx="1278860" cy="733933"/>
          </a:xfrm>
        </p:grpSpPr>
        <p:cxnSp>
          <p:nvCxnSpPr>
            <p:cNvPr id="24" name="直接箭头连接符 23"/>
            <p:cNvCxnSpPr/>
            <p:nvPr/>
          </p:nvCxnSpPr>
          <p:spPr>
            <a:xfrm flipH="1">
              <a:off x="683568" y="4608141"/>
              <a:ext cx="65456" cy="396044"/>
            </a:xfrm>
            <a:prstGeom prst="straightConnector1">
              <a:avLst/>
            </a:prstGeom>
            <a:ln w="63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257548" y="4270252"/>
              <a:ext cx="1278860" cy="2520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自定义</a:t>
              </a:r>
              <a:r>
                <a:rPr lang="zh-CN" altLang="en-US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菜单区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19864" y="396590"/>
            <a:ext cx="1224136" cy="354016"/>
            <a:chOff x="7740352" y="705566"/>
            <a:chExt cx="1224136" cy="354016"/>
          </a:xfrm>
        </p:grpSpPr>
        <p:sp>
          <p:nvSpPr>
            <p:cNvPr id="30" name="矩形 29"/>
            <p:cNvSpPr/>
            <p:nvPr/>
          </p:nvSpPr>
          <p:spPr>
            <a:xfrm>
              <a:off x="7740352" y="705566"/>
              <a:ext cx="1224136" cy="2520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系统退出</a:t>
              </a:r>
            </a:p>
          </p:txBody>
        </p:sp>
        <p:cxnSp>
          <p:nvCxnSpPr>
            <p:cNvPr id="31" name="直接箭头连接符 30"/>
            <p:cNvCxnSpPr>
              <a:stCxn id="30" idx="2"/>
            </p:cNvCxnSpPr>
            <p:nvPr/>
          </p:nvCxnSpPr>
          <p:spPr>
            <a:xfrm>
              <a:off x="8352420" y="957594"/>
              <a:ext cx="396044" cy="101988"/>
            </a:xfrm>
            <a:prstGeom prst="straightConnector1">
              <a:avLst/>
            </a:prstGeom>
            <a:ln w="63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椭圆 6"/>
          <p:cNvSpPr/>
          <p:nvPr/>
        </p:nvSpPr>
        <p:spPr>
          <a:xfrm>
            <a:off x="3779912" y="2859782"/>
            <a:ext cx="1656184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491880" y="2678097"/>
            <a:ext cx="3528392" cy="1765861"/>
            <a:chOff x="3491880" y="2678097"/>
            <a:chExt cx="3528392" cy="1765861"/>
          </a:xfrm>
        </p:grpSpPr>
        <p:sp>
          <p:nvSpPr>
            <p:cNvPr id="11" name="椭圆 10"/>
            <p:cNvSpPr/>
            <p:nvPr/>
          </p:nvSpPr>
          <p:spPr>
            <a:xfrm>
              <a:off x="3491880" y="2678097"/>
              <a:ext cx="3528392" cy="17658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572000" y="307580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zh-CN" altLang="en-US" sz="1800" kern="0" dirty="0" smtClean="0">
                  <a:solidFill>
                    <a:srgbClr val="FF0000"/>
                  </a:solidFill>
                  <a:ea typeface="Arial Unicode MS" pitchFamily="34" charset="-128"/>
                  <a:cs typeface="Arial Unicode MS" pitchFamily="34" charset="-128"/>
                </a:rPr>
                <a:t>信息展示区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573226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55676" y="2040837"/>
            <a:ext cx="7560840" cy="530913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749"/>
            <a:r>
              <a:rPr kumimoji="1" lang="zh-CN" altLang="en-US" sz="3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人事模块</a:t>
            </a:r>
            <a:endParaRPr kumimoji="1" lang="zh-CN" altLang="en-US" sz="3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3658" y="1599642"/>
            <a:ext cx="10801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09683" y="1545640"/>
            <a:ext cx="276192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749" eaLnBrk="1" hangingPunct="1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0102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 smtClean="0">
                <a:latin typeface="+mn-ea"/>
              </a:rPr>
              <a:t>培训目标</a:t>
            </a:r>
            <a:endParaRPr lang="zh-CN" altLang="en-US" sz="15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699542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"/>
            </a:pPr>
            <a:r>
              <a:rPr kumimoji="1" lang="zh-CN" altLang="en-US" dirty="0"/>
              <a:t>修改</a:t>
            </a:r>
            <a:r>
              <a:rPr kumimoji="1" lang="zh-CN" altLang="en-US" dirty="0" smtClean="0"/>
              <a:t>密码</a:t>
            </a:r>
            <a:endParaRPr kumimoji="1" lang="en-US" altLang="zh-CN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"/>
            </a:pPr>
            <a:r>
              <a:rPr kumimoji="1" lang="zh-CN" altLang="en-US" dirty="0" smtClean="0"/>
              <a:t>人员查询</a:t>
            </a:r>
            <a:endParaRPr kumimoji="1" lang="zh-CN" altLang="en-US" dirty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"/>
            </a:pPr>
            <a:r>
              <a:rPr kumimoji="1" lang="zh-CN" altLang="en-US" dirty="0" smtClean="0"/>
              <a:t>查看</a:t>
            </a:r>
            <a:r>
              <a:rPr kumimoji="1" lang="zh-CN" altLang="en-US" dirty="0"/>
              <a:t>人员</a:t>
            </a:r>
            <a:r>
              <a:rPr kumimoji="1" lang="zh-CN" altLang="en-US" dirty="0" smtClean="0"/>
              <a:t>卡片信息</a:t>
            </a:r>
            <a:endParaRPr kumimoji="1" lang="en-US" altLang="zh-CN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"/>
            </a:pPr>
            <a:r>
              <a:rPr kumimoji="1" lang="zh-CN" altLang="en-US" dirty="0" smtClean="0"/>
              <a:t>查看考勤状况</a:t>
            </a:r>
            <a:endParaRPr kumimoji="1" lang="zh-CN" altLang="en-US" dirty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"/>
            </a:pPr>
            <a:r>
              <a:rPr kumimoji="1" lang="zh-CN" altLang="en-US" dirty="0"/>
              <a:t>编辑自己</a:t>
            </a:r>
            <a:r>
              <a:rPr kumimoji="1" lang="zh-CN" altLang="en-US" dirty="0" smtClean="0"/>
              <a:t>的人员卡片</a:t>
            </a:r>
            <a:r>
              <a:rPr kumimoji="1" lang="zh-CN" altLang="en-US" dirty="0"/>
              <a:t>信息</a:t>
            </a:r>
            <a:r>
              <a:rPr kumimoji="1" lang="zh-CN" altLang="en-US" dirty="0" smtClean="0"/>
              <a:t>（设置头像、变更电话号码等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"/>
            </a:pPr>
            <a:endParaRPr kumimoji="1" lang="en-US" altLang="zh-CN" dirty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"/>
            </a:pPr>
            <a:r>
              <a:rPr kumimoji="1" lang="zh-CN" altLang="en-US" b="1" dirty="0">
                <a:solidFill>
                  <a:srgbClr val="FF0000"/>
                </a:solidFill>
              </a:rPr>
              <a:t>我的下属（针对领导层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）</a:t>
            </a:r>
            <a:endParaRPr kumimoji="1" lang="en-US" altLang="zh-CN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9542"/>
            <a:ext cx="2160240" cy="42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 descr="F:\20047\images\109542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7973" y="79735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45947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 smtClean="0">
                <a:latin typeface="+mn-ea"/>
              </a:rPr>
              <a:t>密码修改</a:t>
            </a:r>
            <a:endParaRPr lang="zh-CN" altLang="en-US" sz="15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72200" y="699542"/>
            <a:ext cx="244827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"/>
            </a:pPr>
            <a:r>
              <a:rPr kumimoji="1" lang="zh-CN" altLang="en-US" dirty="0" smtClean="0">
                <a:solidFill>
                  <a:srgbClr val="FF0000"/>
                </a:solidFill>
              </a:rPr>
              <a:t>操作步骤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dirty="0" smtClean="0"/>
              <a:t>方式一：</a:t>
            </a:r>
            <a:endParaRPr kumimoji="1" lang="en-US" altLang="zh-CN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dirty="0" smtClean="0"/>
              <a:t>通过</a:t>
            </a:r>
            <a:r>
              <a:rPr kumimoji="1" lang="en-US" altLang="zh-CN" dirty="0" smtClean="0"/>
              <a:t>【</a:t>
            </a:r>
            <a:r>
              <a:rPr kumimoji="1" lang="zh-CN" altLang="en-US" dirty="0" smtClean="0"/>
              <a:t>人事</a:t>
            </a:r>
            <a:r>
              <a:rPr kumimoji="1" lang="en-US" altLang="zh-CN" dirty="0" smtClean="0"/>
              <a:t>】-【</a:t>
            </a:r>
            <a:r>
              <a:rPr kumimoji="1" lang="zh-CN" altLang="en-US" dirty="0" smtClean="0"/>
              <a:t>密码设置</a:t>
            </a:r>
            <a:r>
              <a:rPr kumimoji="1" lang="en-US" altLang="zh-CN" dirty="0" smtClean="0"/>
              <a:t>】</a:t>
            </a:r>
            <a:r>
              <a:rPr kumimoji="1" lang="zh-CN" altLang="en-US" dirty="0" smtClean="0"/>
              <a:t>修改密码；</a:t>
            </a:r>
            <a:endParaRPr kumimoji="1" lang="en-US" altLang="zh-CN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dirty="0" smtClean="0"/>
              <a:t>方式二：</a:t>
            </a:r>
            <a:endParaRPr kumimoji="1" lang="en-US" altLang="zh-CN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dirty="0" smtClean="0"/>
              <a:t>在系统左下角：</a:t>
            </a:r>
            <a:endParaRPr kumimoji="1" lang="en-US" altLang="zh-CN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endParaRPr kumimoji="1" lang="en-US" altLang="zh-CN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dirty="0" smtClean="0"/>
              <a:t>点击   图标进入密码修改界面；</a:t>
            </a:r>
            <a:endParaRPr kumimoji="1" lang="en-US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91830"/>
            <a:ext cx="2160240" cy="42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 descr="F:\20047\images\109542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7696" y="3867894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5" y="699543"/>
            <a:ext cx="603782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2142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 smtClean="0">
                <a:latin typeface="+mn-ea"/>
              </a:rPr>
              <a:t>人员查询</a:t>
            </a:r>
            <a:endParaRPr lang="zh-CN" altLang="en-US" sz="15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72200" y="699542"/>
            <a:ext cx="2448272" cy="3496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"/>
            </a:pPr>
            <a:r>
              <a:rPr kumimoji="1" lang="zh-CN" altLang="en-US" dirty="0" smtClean="0">
                <a:solidFill>
                  <a:srgbClr val="FF0000"/>
                </a:solidFill>
              </a:rPr>
              <a:t>操作步骤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sz="1400" dirty="0" smtClean="0"/>
              <a:t>方式一：</a:t>
            </a:r>
            <a:endParaRPr kumimoji="1" lang="en-US" altLang="zh-CN" sz="1400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sz="1400" dirty="0" smtClean="0"/>
              <a:t>通过</a:t>
            </a:r>
            <a:r>
              <a:rPr kumimoji="1" lang="en-US" altLang="zh-CN" sz="1400" dirty="0" smtClean="0"/>
              <a:t>【</a:t>
            </a:r>
            <a:r>
              <a:rPr kumimoji="1" lang="zh-CN" altLang="en-US" sz="1400" dirty="0" smtClean="0"/>
              <a:t>人事</a:t>
            </a:r>
            <a:r>
              <a:rPr kumimoji="1" lang="en-US" altLang="zh-CN" sz="1400" dirty="0" smtClean="0"/>
              <a:t>】-【</a:t>
            </a:r>
            <a:r>
              <a:rPr kumimoji="1" lang="zh-CN" altLang="en-US" sz="1400" dirty="0" smtClean="0"/>
              <a:t>查询人员</a:t>
            </a:r>
            <a:r>
              <a:rPr kumimoji="1" lang="en-US" altLang="zh-CN" sz="1400" dirty="0" smtClean="0"/>
              <a:t>】</a:t>
            </a:r>
            <a:r>
              <a:rPr kumimoji="1" lang="zh-CN" altLang="en-US" sz="1400" dirty="0" smtClean="0"/>
              <a:t>查询相关同；</a:t>
            </a:r>
            <a:endParaRPr kumimoji="1" lang="en-US" altLang="zh-CN" sz="1400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sz="1400" dirty="0" smtClean="0"/>
              <a:t>方式二：</a:t>
            </a:r>
            <a:endParaRPr kumimoji="1" lang="en-US" altLang="zh-CN" sz="1400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sz="1400" dirty="0" smtClean="0"/>
              <a:t>在系统如图：</a:t>
            </a:r>
            <a:endParaRPr kumimoji="1" lang="en-US" altLang="zh-CN" sz="1400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endParaRPr kumimoji="1" lang="en-US" altLang="zh-CN" sz="1400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sz="1400" dirty="0" smtClean="0"/>
              <a:t>输入人员姓名，或者拼音缩写均可查询；</a:t>
            </a:r>
            <a:endParaRPr kumimoji="1" lang="en-US" altLang="zh-CN" sz="1400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sz="1400" dirty="0" smtClean="0"/>
              <a:t>如：</a:t>
            </a:r>
            <a:r>
              <a:rPr kumimoji="1" lang="zh-CN" altLang="en-US" sz="1400" dirty="0"/>
              <a:t>王吉</a:t>
            </a:r>
            <a:r>
              <a:rPr kumimoji="1" lang="zh-CN" altLang="en-US" sz="1400" dirty="0" smtClean="0"/>
              <a:t>，拼音缩写为</a:t>
            </a:r>
            <a:r>
              <a:rPr kumimoji="1" lang="en-US" altLang="zh-CN" sz="1400" dirty="0" err="1" smtClean="0"/>
              <a:t>wj</a:t>
            </a:r>
            <a:endParaRPr kumimoji="1" lang="en-US" altLang="zh-CN" sz="14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7774"/>
            <a:ext cx="20383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1" y="758000"/>
            <a:ext cx="5833889" cy="375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1754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129265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 smtClean="0">
                <a:latin typeface="+mn-ea"/>
              </a:rPr>
              <a:t>人员信息编辑</a:t>
            </a:r>
            <a:endParaRPr lang="zh-CN" altLang="en-US" sz="15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60232" y="699542"/>
            <a:ext cx="24482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Char char=""/>
            </a:pPr>
            <a:r>
              <a:rPr kumimoji="1" lang="zh-CN" altLang="en-US" dirty="0" smtClean="0">
                <a:solidFill>
                  <a:srgbClr val="FF0000"/>
                </a:solidFill>
              </a:rPr>
              <a:t>操作步骤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sz="1400" dirty="0" smtClean="0"/>
              <a:t>方式一：</a:t>
            </a:r>
            <a:endParaRPr kumimoji="1" lang="en-US" altLang="zh-CN" sz="1400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sz="1400" dirty="0" smtClean="0"/>
              <a:t>通过</a:t>
            </a:r>
            <a:r>
              <a:rPr kumimoji="1" lang="en-US" altLang="zh-CN" sz="1400" dirty="0" smtClean="0"/>
              <a:t>【</a:t>
            </a:r>
            <a:r>
              <a:rPr kumimoji="1" lang="zh-CN" altLang="en-US" sz="1400" dirty="0" smtClean="0"/>
              <a:t>人事</a:t>
            </a:r>
            <a:r>
              <a:rPr kumimoji="1" lang="en-US" altLang="zh-CN" sz="1400" dirty="0" smtClean="0"/>
              <a:t>】-【</a:t>
            </a:r>
            <a:r>
              <a:rPr kumimoji="1" lang="zh-CN" altLang="en-US" sz="1400" dirty="0"/>
              <a:t>我</a:t>
            </a:r>
            <a:r>
              <a:rPr kumimoji="1" lang="zh-CN" altLang="en-US" sz="1400" dirty="0" smtClean="0"/>
              <a:t>的卡片</a:t>
            </a:r>
            <a:r>
              <a:rPr kumimoji="1" lang="en-US" altLang="zh-CN" sz="1400" dirty="0" smtClean="0"/>
              <a:t>】</a:t>
            </a:r>
            <a:r>
              <a:rPr kumimoji="1" lang="zh-CN" altLang="en-US" sz="1400" dirty="0"/>
              <a:t>可</a:t>
            </a:r>
            <a:r>
              <a:rPr kumimoji="1" lang="zh-CN" altLang="en-US" sz="1400" dirty="0" smtClean="0"/>
              <a:t>编辑个人相关信息；</a:t>
            </a:r>
            <a:endParaRPr kumimoji="1" lang="en-US" altLang="zh-CN" sz="1400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sz="1400" dirty="0" smtClean="0"/>
              <a:t>方式二：</a:t>
            </a:r>
            <a:endParaRPr kumimoji="1" lang="en-US" altLang="zh-CN" sz="1400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sz="1400" dirty="0" smtClean="0"/>
              <a:t>在系统如图左上角：</a:t>
            </a:r>
            <a:endParaRPr kumimoji="1" lang="en-US" altLang="zh-CN" sz="1400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endParaRPr kumimoji="1" lang="en-US" altLang="zh-CN" sz="1400" dirty="0" smtClean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sz="1400" dirty="0" smtClean="0"/>
              <a:t>点击名称可以进入个人信息界面，通过右键或者“编辑”按钮可对个人信息进行编辑；</a:t>
            </a:r>
            <a:endParaRPr kumimoji="1" lang="en-US" altLang="zh-CN" sz="1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3265" y="732266"/>
            <a:ext cx="6750274" cy="36035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0528" y="2787774"/>
            <a:ext cx="2146410" cy="412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7074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749"/>
            <a:r>
              <a:rPr lang="zh-CN" altLang="en-US" sz="1500" dirty="0" smtClean="0">
                <a:solidFill>
                  <a:prstClr val="black"/>
                </a:solidFill>
                <a:latin typeface="黑体"/>
              </a:rPr>
              <a:t>培训说明</a:t>
            </a:r>
            <a:endParaRPr lang="id-ID" altLang="zh-CN" sz="1500" dirty="0">
              <a:solidFill>
                <a:prstClr val="black"/>
              </a:solidFill>
              <a:latin typeface="黑体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417508" y="771551"/>
            <a:ext cx="7239000" cy="1224136"/>
          </a:xfrm>
          <a:prstGeom prst="rect">
            <a:avLst/>
          </a:prstGeom>
        </p:spPr>
        <p:txBody>
          <a:bodyPr/>
          <a:lstStyle>
            <a:lvl1pPr marL="269069" indent="-269069" algn="l" rtl="0" eaLnBrk="0" fontAlgn="base" hangingPunct="0">
              <a:spcBef>
                <a:spcPts val="1275"/>
              </a:spcBef>
              <a:spcAft>
                <a:spcPct val="0"/>
              </a:spcAft>
              <a:buClr>
                <a:schemeClr val="accent1"/>
              </a:buClr>
              <a:buSzPct val="80000"/>
              <a:defRPr b="1" kern="1200">
                <a:solidFill>
                  <a:schemeClr val="tx1"/>
                </a:solidFill>
                <a:latin typeface="Arial" pitchFamily="34" charset="0"/>
                <a:ea typeface="+mj-ea"/>
                <a:cs typeface="+mn-cs"/>
              </a:defRPr>
            </a:lvl1pPr>
            <a:lvl2pPr marL="583376" indent="-223826" algn="l" rtl="0" eaLnBrk="0" fontAlgn="base" hangingPunct="0">
              <a:spcBef>
                <a:spcPts val="394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Arial" pitchFamily="34" charset="0"/>
                <a:ea typeface="+mj-ea"/>
                <a:cs typeface="+mn-cs"/>
              </a:defRPr>
            </a:lvl2pPr>
            <a:lvl3pPr marL="211921" indent="-141679" algn="l" rtl="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"/>
              <a:defRPr sz="1200" kern="1200">
                <a:solidFill>
                  <a:schemeClr val="tx1"/>
                </a:solidFill>
                <a:latin typeface="Arial" pitchFamily="34" charset="0"/>
                <a:ea typeface="+mj-ea"/>
                <a:cs typeface="+mn-cs"/>
              </a:defRPr>
            </a:lvl3pPr>
            <a:lvl4pPr marL="351218" indent="-139298" algn="l" rtl="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Arial" pitchFamily="34" charset="0"/>
                <a:ea typeface="+mj-ea"/>
                <a:cs typeface="+mn-cs"/>
              </a:defRPr>
            </a:lvl4pPr>
            <a:lvl5pPr marL="491705" indent="-140488" algn="l" rtl="0" eaLnBrk="0" fontAlgn="base" hangingPunct="0">
              <a:spcBef>
                <a:spcPts val="197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Arial" pitchFamily="34" charset="0"/>
                <a:ea typeface="+mj-ea"/>
                <a:cs typeface="+mn-cs"/>
              </a:defRPr>
            </a:lvl5pPr>
            <a:lvl6pPr marL="1975414" indent="-179584" algn="l" defTabSz="7183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4581" indent="-179584" algn="l" defTabSz="7183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747" indent="-179584" algn="l" defTabSz="7183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2913" indent="-179584" algn="l" defTabSz="7183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dirty="0" smtClean="0"/>
              <a:t>培训对象：</a:t>
            </a:r>
            <a:endParaRPr lang="en-US" altLang="zh-CN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各部门行政岗及关键用户</a:t>
            </a:r>
            <a:endParaRPr lang="en-US" altLang="zh-CN" dirty="0" smtClean="0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417508" y="2067694"/>
            <a:ext cx="72390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itchFamily="2" charset="2"/>
              <a:buNone/>
            </a:pPr>
            <a:r>
              <a:rPr lang="zh-CN" altLang="en-US" sz="2000" b="1" dirty="0">
                <a:latin typeface="Verdana" pitchFamily="34" charset="0"/>
              </a:rPr>
              <a:t>本</a:t>
            </a:r>
            <a:r>
              <a:rPr lang="zh-CN" altLang="en-US" sz="2000" b="1" dirty="0" smtClean="0">
                <a:latin typeface="Verdana" pitchFamily="34" charset="0"/>
              </a:rPr>
              <a:t>次培训需达到目标</a:t>
            </a:r>
            <a:r>
              <a:rPr lang="zh-CN" altLang="en-US" sz="2000" dirty="0" smtClean="0">
                <a:latin typeface="Verdana" pitchFamily="34" charset="0"/>
              </a:rPr>
              <a:t>：</a:t>
            </a:r>
            <a:endParaRPr lang="zh-CN" altLang="en-US" sz="2000" dirty="0">
              <a:latin typeface="Verdana" pitchFamily="34" charset="0"/>
            </a:endParaRPr>
          </a:p>
          <a:p>
            <a:pPr lvl="1" eaLnBrk="1" hangingPunct="1"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itchFamily="2" charset="2"/>
              <a:buNone/>
            </a:pPr>
            <a:r>
              <a:rPr lang="en-US" altLang="zh-CN" sz="2000" dirty="0" smtClean="0">
                <a:latin typeface="Verdana" pitchFamily="34" charset="0"/>
              </a:rPr>
              <a:t>1</a:t>
            </a:r>
            <a:r>
              <a:rPr lang="zh-CN" altLang="en-US" sz="2000" dirty="0" smtClean="0">
                <a:latin typeface="Verdana" pitchFamily="34" charset="0"/>
              </a:rPr>
              <a:t>、</a:t>
            </a:r>
            <a:r>
              <a:rPr lang="zh-CN" sz="2000" dirty="0" smtClean="0">
                <a:latin typeface="Verdana" pitchFamily="34" charset="0"/>
              </a:rPr>
              <a:t>掌握如何登录</a:t>
            </a:r>
            <a:r>
              <a:rPr lang="zh-CN" altLang="en-US" sz="2000" dirty="0">
                <a:latin typeface="Verdana" pitchFamily="34" charset="0"/>
              </a:rPr>
              <a:t>春</a:t>
            </a:r>
            <a:r>
              <a:rPr lang="zh-CN" altLang="en-US" sz="2000" dirty="0" smtClean="0">
                <a:latin typeface="Verdana" pitchFamily="34" charset="0"/>
              </a:rPr>
              <a:t>来集团</a:t>
            </a:r>
            <a:r>
              <a:rPr lang="zh-CN" sz="2000" dirty="0" smtClean="0">
                <a:latin typeface="Verdana" pitchFamily="34" charset="0"/>
              </a:rPr>
              <a:t>协同办公</a:t>
            </a:r>
            <a:r>
              <a:rPr lang="zh-CN" altLang="en-US" sz="2000" dirty="0" smtClean="0">
                <a:latin typeface="Verdana" pitchFamily="34" charset="0"/>
              </a:rPr>
              <a:t>平台；</a:t>
            </a:r>
            <a:endParaRPr lang="en-US" altLang="zh-CN" sz="2000" dirty="0" smtClean="0">
              <a:latin typeface="Verdana" pitchFamily="34" charset="0"/>
            </a:endParaRPr>
          </a:p>
          <a:p>
            <a:pPr lvl="1" eaLnBrk="1" hangingPunct="1"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itchFamily="2" charset="2"/>
              <a:buNone/>
            </a:pPr>
            <a:r>
              <a:rPr lang="en-US" altLang="zh-CN" sz="2000" dirty="0" smtClean="0">
                <a:latin typeface="Verdana" pitchFamily="34" charset="0"/>
              </a:rPr>
              <a:t>2</a:t>
            </a:r>
            <a:r>
              <a:rPr lang="zh-CN" altLang="en-US" sz="2000" dirty="0" smtClean="0">
                <a:latin typeface="Verdana" pitchFamily="34" charset="0"/>
              </a:rPr>
              <a:t>、了解</a:t>
            </a:r>
            <a:r>
              <a:rPr lang="zh-CN" sz="2000" dirty="0" smtClean="0">
                <a:latin typeface="Verdana" pitchFamily="34" charset="0"/>
              </a:rPr>
              <a:t>系统</a:t>
            </a:r>
            <a:r>
              <a:rPr lang="zh-CN" altLang="en-US" sz="2000" dirty="0">
                <a:latin typeface="Verdana" pitchFamily="34" charset="0"/>
              </a:rPr>
              <a:t>相关</a:t>
            </a:r>
            <a:r>
              <a:rPr lang="zh-CN" sz="2000" dirty="0" smtClean="0">
                <a:latin typeface="Verdana" pitchFamily="34" charset="0"/>
              </a:rPr>
              <a:t>基础</a:t>
            </a:r>
            <a:r>
              <a:rPr lang="zh-CN" altLang="en-US" sz="2000" dirty="0">
                <a:latin typeface="Verdana" pitchFamily="34" charset="0"/>
              </a:rPr>
              <a:t>功能</a:t>
            </a:r>
            <a:r>
              <a:rPr lang="zh-CN" sz="2000" dirty="0" smtClean="0">
                <a:latin typeface="Verdana" pitchFamily="34" charset="0"/>
              </a:rPr>
              <a:t>的使用</a:t>
            </a:r>
            <a:r>
              <a:rPr lang="zh-CN" altLang="en-US" sz="2000" dirty="0" smtClean="0">
                <a:latin typeface="Verdana" pitchFamily="34" charset="0"/>
              </a:rPr>
              <a:t>。</a:t>
            </a:r>
            <a:endParaRPr lang="zh-CN" altLang="en-US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965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55676" y="2040837"/>
            <a:ext cx="7560840" cy="530913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749"/>
            <a:r>
              <a:rPr kumimoji="1" lang="zh-CN" altLang="en-US" sz="3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kumimoji="1" lang="zh-CN" altLang="en-US" sz="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sp>
        <p:nvSpPr>
          <p:cNvPr id="12" name="矩形 11"/>
          <p:cNvSpPr/>
          <p:nvPr/>
        </p:nvSpPr>
        <p:spPr>
          <a:xfrm>
            <a:off x="1493658" y="1599642"/>
            <a:ext cx="10801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09683" y="1545640"/>
            <a:ext cx="276192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749" eaLnBrk="1" hangingPunct="1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5092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流程</a:t>
            </a:r>
            <a:r>
              <a:rPr lang="zh-CN" altLang="en-US" sz="1500" dirty="0" smtClean="0">
                <a:latin typeface="+mn-ea"/>
              </a:rPr>
              <a:t>模块</a:t>
            </a:r>
            <a:endParaRPr lang="zh-CN" altLang="en-US" sz="1500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7514" y="699542"/>
            <a:ext cx="83349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b="1" dirty="0"/>
              <a:t>演示流程</a:t>
            </a:r>
            <a:r>
              <a:rPr kumimoji="1" lang="zh-CN" altLang="en-US" b="1" dirty="0" smtClean="0"/>
              <a:t>：流程</a:t>
            </a:r>
            <a:endParaRPr kumimoji="1" lang="en-US" altLang="zh-CN" b="1" dirty="0"/>
          </a:p>
          <a:p>
            <a:pPr marL="190500">
              <a:buSzPct val="50000"/>
              <a:defRPr/>
            </a:pPr>
            <a:endParaRPr kumimoji="1" lang="en-US" altLang="zh-CN" dirty="0"/>
          </a:p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dirty="0" smtClean="0"/>
              <a:t>流程的</a:t>
            </a:r>
            <a:r>
              <a:rPr kumimoji="1" lang="zh-CN" altLang="en-US" dirty="0" smtClean="0">
                <a:solidFill>
                  <a:srgbClr val="FF0000"/>
                </a:solidFill>
              </a:rPr>
              <a:t>新建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dirty="0"/>
              <a:t>流程</a:t>
            </a:r>
            <a:r>
              <a:rPr kumimoji="1" lang="zh-CN" altLang="en-US" dirty="0" smtClean="0"/>
              <a:t>的</a:t>
            </a:r>
            <a:r>
              <a:rPr kumimoji="1" lang="zh-CN" altLang="en-US" dirty="0" smtClean="0">
                <a:solidFill>
                  <a:srgbClr val="FF0000"/>
                </a:solidFill>
              </a:rPr>
              <a:t>删除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dirty="0" smtClean="0"/>
              <a:t>流程的</a:t>
            </a:r>
            <a:r>
              <a:rPr kumimoji="1" lang="zh-CN" altLang="en-US" dirty="0" smtClean="0">
                <a:solidFill>
                  <a:srgbClr val="FF0000"/>
                </a:solidFill>
              </a:rPr>
              <a:t>跟踪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dirty="0" smtClean="0"/>
              <a:t>流程的</a:t>
            </a:r>
            <a:r>
              <a:rPr kumimoji="1" lang="zh-CN" altLang="en-US" dirty="0" smtClean="0">
                <a:solidFill>
                  <a:srgbClr val="FF0000"/>
                </a:solidFill>
              </a:rPr>
              <a:t>办理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dirty="0">
                <a:solidFill>
                  <a:srgbClr val="FF0000"/>
                </a:solidFill>
              </a:rPr>
              <a:t>查看</a:t>
            </a:r>
            <a:r>
              <a:rPr kumimoji="1" lang="zh-CN" altLang="en-US" dirty="0"/>
              <a:t>流程图及流程</a:t>
            </a:r>
            <a:r>
              <a:rPr kumimoji="1" lang="zh-CN" altLang="en-US" dirty="0" smtClean="0"/>
              <a:t>状态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dirty="0" smtClean="0"/>
              <a:t>流程的</a:t>
            </a:r>
            <a:r>
              <a:rPr kumimoji="1" lang="zh-CN" altLang="en-US" dirty="0" smtClean="0">
                <a:solidFill>
                  <a:srgbClr val="FF0000"/>
                </a:solidFill>
              </a:rPr>
              <a:t>转发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dirty="0" smtClean="0"/>
              <a:t>流程</a:t>
            </a:r>
            <a:r>
              <a:rPr kumimoji="1" lang="zh-CN" altLang="en-US" dirty="0"/>
              <a:t>的</a:t>
            </a:r>
            <a:r>
              <a:rPr kumimoji="1" lang="zh-CN" altLang="en-US" dirty="0" smtClean="0">
                <a:solidFill>
                  <a:srgbClr val="FF0000"/>
                </a:solidFill>
              </a:rPr>
              <a:t>查询（标准查询、自定义查询）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190500">
              <a:buSzPct val="50000"/>
              <a:defRPr/>
            </a:pPr>
            <a:endParaRPr kumimoji="1" lang="en-US" altLang="zh-CN" dirty="0">
              <a:solidFill>
                <a:srgbClr val="FF0000"/>
              </a:solidFill>
            </a:endParaRPr>
          </a:p>
          <a:p>
            <a:pPr marL="190500">
              <a:buSzPct val="50000"/>
              <a:defRPr/>
            </a:pPr>
            <a:endParaRPr kumimoji="1" lang="en-US" altLang="zh-CN" dirty="0">
              <a:solidFill>
                <a:srgbClr val="FF0000"/>
              </a:solidFill>
            </a:endParaRPr>
          </a:p>
          <a:p>
            <a:pPr marL="190500">
              <a:buSzPct val="50000"/>
              <a:defRPr/>
            </a:pP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629563" y="3320026"/>
            <a:ext cx="4274239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 smtClean="0">
                <a:latin typeface="+mn-ea"/>
              </a:rPr>
              <a:t>流程页面认知</a:t>
            </a:r>
            <a:r>
              <a:rPr lang="zh-CN" altLang="en-US" sz="1500" dirty="0">
                <a:latin typeface="+mn-ea"/>
              </a:rPr>
              <a:t>：流程表单</a:t>
            </a:r>
            <a:r>
              <a:rPr lang="zh-CN" altLang="en-US" sz="1500" dirty="0" smtClean="0">
                <a:latin typeface="+mn-ea"/>
              </a:rPr>
              <a:t> </a:t>
            </a:r>
            <a:r>
              <a:rPr lang="en-US" altLang="zh-CN" sz="1500" dirty="0" smtClean="0">
                <a:latin typeface="+mn-ea"/>
              </a:rPr>
              <a:t>+ </a:t>
            </a:r>
            <a:r>
              <a:rPr lang="zh-CN" altLang="en-US" sz="1500" dirty="0" smtClean="0">
                <a:latin typeface="+mn-ea"/>
              </a:rPr>
              <a:t>流程图 </a:t>
            </a:r>
            <a:r>
              <a:rPr lang="en-US" altLang="zh-CN" sz="1500" dirty="0" smtClean="0">
                <a:latin typeface="+mn-ea"/>
              </a:rPr>
              <a:t>+ </a:t>
            </a:r>
            <a:r>
              <a:rPr lang="zh-CN" altLang="en-US" sz="1500" dirty="0" smtClean="0">
                <a:latin typeface="+mn-ea"/>
              </a:rPr>
              <a:t>流程状态</a:t>
            </a:r>
            <a:r>
              <a:rPr lang="en-US" altLang="zh-CN" sz="1500" dirty="0" smtClean="0">
                <a:latin typeface="+mn-ea"/>
              </a:rPr>
              <a:t> </a:t>
            </a:r>
            <a:endParaRPr lang="zh-CN" altLang="en-US" sz="15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9563" y="3692114"/>
            <a:ext cx="40375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/>
              <a:t>流程表单，具体呈现需审批内容。</a:t>
            </a:r>
          </a:p>
        </p:txBody>
      </p:sp>
      <p:sp>
        <p:nvSpPr>
          <p:cNvPr id="7" name="矩形 6"/>
          <p:cNvSpPr/>
          <p:nvPr/>
        </p:nvSpPr>
        <p:spPr>
          <a:xfrm>
            <a:off x="629563" y="3980146"/>
            <a:ext cx="5742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 smtClean="0"/>
              <a:t>流程图，流转到哪个节点及还有哪些节点需要审批。</a:t>
            </a:r>
            <a:endParaRPr lang="zh-CN" altLang="en-US" sz="1100" dirty="0"/>
          </a:p>
        </p:txBody>
      </p:sp>
      <p:sp>
        <p:nvSpPr>
          <p:cNvPr id="8" name="矩形 7"/>
          <p:cNvSpPr/>
          <p:nvPr/>
        </p:nvSpPr>
        <p:spPr>
          <a:xfrm>
            <a:off x="629563" y="4254356"/>
            <a:ext cx="49505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/>
              <a:t>流程状态，具体呈现流程当前审批状态，是否已查看等状态的跟踪。</a:t>
            </a:r>
          </a:p>
        </p:txBody>
      </p:sp>
    </p:spTree>
    <p:extLst>
      <p:ext uri="{BB962C8B-B14F-4D97-AF65-F5344CB8AC3E}">
        <p14:creationId xmlns="" xmlns:p14="http://schemas.microsoft.com/office/powerpoint/2010/main" val="3888906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 smtClean="0">
                <a:latin typeface="+mn-ea"/>
              </a:rPr>
              <a:t>新建流程</a:t>
            </a:r>
            <a:endParaRPr lang="zh-CN" altLang="en-US" sz="1500" dirty="0">
              <a:latin typeface="+mn-ea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93504" y="247057"/>
            <a:ext cx="5310588" cy="25391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操作路径：</a:t>
            </a:r>
            <a:r>
              <a:rPr lang="zh-CN" altLang="en-US" sz="1200" b="1" dirty="0" smtClean="0"/>
              <a:t>前端用户中心 </a:t>
            </a:r>
            <a:r>
              <a:rPr lang="en-US" altLang="zh-CN" sz="1200" b="1" dirty="0" smtClean="0"/>
              <a:t>=&gt; </a:t>
            </a:r>
            <a:r>
              <a:rPr lang="zh-CN" altLang="zh-CN" sz="1200" b="1" dirty="0" smtClean="0"/>
              <a:t>流程</a:t>
            </a:r>
            <a:r>
              <a:rPr lang="en-US" altLang="zh-CN" sz="1200" b="1" dirty="0" smtClean="0"/>
              <a:t> </a:t>
            </a:r>
            <a:r>
              <a:rPr lang="zh-CN" altLang="zh-CN" sz="1200" b="1" dirty="0" smtClean="0"/>
              <a:t>【左侧菜单：</a:t>
            </a:r>
            <a:r>
              <a:rPr lang="zh-CN" altLang="en-US" sz="1200" b="1" dirty="0"/>
              <a:t>新建流程</a:t>
            </a:r>
            <a:r>
              <a:rPr lang="zh-CN" altLang="zh-CN" sz="1200" b="1" dirty="0" smtClean="0"/>
              <a:t>】</a:t>
            </a:r>
            <a:endParaRPr lang="zh-CN" altLang="zh-CN" sz="1200" b="1" dirty="0"/>
          </a:p>
        </p:txBody>
      </p:sp>
      <p:pic>
        <p:nvPicPr>
          <p:cNvPr id="1031" name="图片 46" descr="说明: F:\20048\images\11501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23" y="152770"/>
            <a:ext cx="192021" cy="50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68344" y="26749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200" kern="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必填选项标识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99" y="610290"/>
            <a:ext cx="9144000" cy="44335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14346"/>
            <a:ext cx="9144000" cy="30064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515" y="1440074"/>
            <a:ext cx="9144000" cy="3106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1219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55676" y="1635646"/>
            <a:ext cx="7560840" cy="715578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749"/>
            <a:r>
              <a:rPr kumimoji="1" lang="zh-CN" altLang="en-US" sz="3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流程跟踪</a:t>
            </a:r>
            <a:r>
              <a:rPr kumimoji="1" lang="en-US" altLang="zh-CN" sz="3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kumimoji="1" lang="zh-CN" altLang="en-US" sz="3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处理：</a:t>
            </a:r>
            <a:endParaRPr kumimoji="1" lang="en-US" altLang="zh-CN" sz="3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749"/>
            <a:r>
              <a:rPr kumimoji="1" lang="zh-CN" altLang="en-US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已办事宜、待办事宜等等</a:t>
            </a:r>
            <a:endParaRPr kumimoji="1"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3658" y="1599642"/>
            <a:ext cx="10801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4003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E923-6789-47DB-A534-68D9506D4769}" type="slidenum">
              <a:rPr lang="zh-CN" altLang="en-US" sz="1400" smtClean="0">
                <a:solidFill>
                  <a:prstClr val="black"/>
                </a:solidFill>
              </a:rPr>
              <a:pPr/>
              <a:t>24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2612" y="123478"/>
            <a:ext cx="193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800" kern="0" dirty="0" smtClean="0">
                <a:ea typeface="Arial Unicode MS" pitchFamily="34" charset="-128"/>
                <a:cs typeface="Arial Unicode MS" pitchFamily="34" charset="-128"/>
              </a:rPr>
              <a:t>流程跟踪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059582"/>
            <a:ext cx="9144000" cy="28705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785672"/>
            <a:ext cx="9144000" cy="3998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91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 smtClean="0">
                <a:latin typeface="+mn-ea"/>
              </a:rPr>
              <a:t>流程处理</a:t>
            </a:r>
            <a:endParaRPr lang="zh-CN" altLang="en-US" sz="1500" dirty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75656" y="207026"/>
            <a:ext cx="6696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待办事宜是用来</a:t>
            </a:r>
            <a:r>
              <a:rPr lang="zh-CN" altLang="zh-CN" sz="1200" dirty="0">
                <a:solidFill>
                  <a:srgbClr val="FF0000"/>
                </a:solidFill>
              </a:rPr>
              <a:t>集中处理等待当前用户处理流程的页面</a:t>
            </a:r>
            <a:r>
              <a:rPr lang="zh-CN" altLang="zh-CN" sz="1200" dirty="0"/>
              <a:t>，所有未处理的流程在这里都可以看到。</a:t>
            </a:r>
            <a:endParaRPr lang="zh-CN" altLang="en-US" sz="1200" dirty="0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323528" y="526820"/>
            <a:ext cx="6198684" cy="6232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操作路径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200" b="1" dirty="0" smtClean="0"/>
              <a:t>前端</a:t>
            </a:r>
            <a:r>
              <a:rPr lang="zh-CN" altLang="en-US" sz="1200" b="1" dirty="0"/>
              <a:t>用户中心 </a:t>
            </a:r>
            <a:r>
              <a:rPr lang="en-US" altLang="zh-CN" sz="1200" b="1" dirty="0"/>
              <a:t>=&gt; </a:t>
            </a:r>
            <a:r>
              <a:rPr lang="zh-CN" altLang="en-US" sz="1200" b="1" dirty="0"/>
              <a:t>门户</a:t>
            </a:r>
            <a:r>
              <a:rPr lang="en-US" altLang="zh-CN" sz="1200" b="1" dirty="0"/>
              <a:t> </a:t>
            </a:r>
            <a:r>
              <a:rPr lang="zh-CN" altLang="zh-CN" sz="1200" b="1" dirty="0"/>
              <a:t>【左侧菜单：</a:t>
            </a:r>
            <a:r>
              <a:rPr lang="zh-CN" altLang="en-US" sz="1200" b="1" dirty="0"/>
              <a:t>工作门户</a:t>
            </a:r>
            <a:r>
              <a:rPr lang="zh-CN" altLang="zh-CN" sz="1200" b="1" dirty="0"/>
              <a:t>】</a:t>
            </a:r>
            <a:r>
              <a:rPr lang="en-US" altLang="zh-CN" sz="1200" b="1" dirty="0"/>
              <a:t>=&gt; </a:t>
            </a:r>
            <a:r>
              <a:rPr lang="zh-CN" altLang="en-US" sz="1200" b="1" dirty="0" smtClean="0"/>
              <a:t>流程中心</a:t>
            </a:r>
            <a:r>
              <a:rPr lang="en-US" altLang="zh-CN" sz="1200" b="1" dirty="0"/>
              <a:t>=&gt;</a:t>
            </a:r>
            <a:r>
              <a:rPr lang="zh-CN" altLang="en-US" sz="1200" b="1" dirty="0"/>
              <a:t>待办事宜</a:t>
            </a:r>
            <a:endParaRPr lang="en-US" altLang="zh-CN" sz="1200" b="1" dirty="0" smtClean="0"/>
          </a:p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操作路径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200" b="1" dirty="0"/>
              <a:t>前端用户中心 </a:t>
            </a:r>
            <a:r>
              <a:rPr lang="en-US" altLang="zh-CN" sz="1200" b="1" dirty="0"/>
              <a:t>=&gt; </a:t>
            </a:r>
            <a:r>
              <a:rPr lang="zh-CN" altLang="zh-CN" sz="1200" b="1" dirty="0"/>
              <a:t>流程</a:t>
            </a:r>
            <a:r>
              <a:rPr lang="en-US" altLang="zh-CN" sz="1200" b="1" dirty="0"/>
              <a:t> </a:t>
            </a:r>
            <a:r>
              <a:rPr lang="zh-CN" altLang="zh-CN" sz="1200" b="1" dirty="0"/>
              <a:t>【左侧菜单：</a:t>
            </a:r>
            <a:r>
              <a:rPr lang="zh-CN" altLang="en-US" sz="1200" b="1" dirty="0"/>
              <a:t>待办事宜</a:t>
            </a:r>
            <a:r>
              <a:rPr lang="zh-CN" altLang="zh-CN" sz="1200" b="1" dirty="0"/>
              <a:t>】</a:t>
            </a:r>
            <a:endParaRPr lang="en-US" altLang="zh-CN" sz="1200" b="1" dirty="0"/>
          </a:p>
          <a:p>
            <a:pPr lvl="0"/>
            <a:endParaRPr lang="zh-CN" altLang="zh-CN" sz="12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89" y="929139"/>
            <a:ext cx="8532440" cy="42122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73222"/>
            <a:ext cx="7992888" cy="4040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6171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55676" y="2040837"/>
            <a:ext cx="7560840" cy="530913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749"/>
            <a:r>
              <a:rPr kumimoji="1" lang="zh-CN" altLang="en-US" sz="3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知识管理</a:t>
            </a:r>
            <a:endParaRPr kumimoji="1" lang="zh-CN" altLang="en-US" sz="3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3658" y="1599642"/>
            <a:ext cx="10801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09683" y="1545640"/>
            <a:ext cx="276192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749" eaLnBrk="1" hangingPunct="1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第六部分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027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 smtClean="0">
                <a:latin typeface="+mn-ea"/>
              </a:rPr>
              <a:t>培训目标</a:t>
            </a:r>
            <a:endParaRPr lang="zh-CN" altLang="en-US" sz="1500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7514" y="699542"/>
            <a:ext cx="71107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b="1" dirty="0">
                <a:solidFill>
                  <a:srgbClr val="FF0000"/>
                </a:solidFill>
              </a:rPr>
              <a:t>创建</a:t>
            </a:r>
            <a:r>
              <a:rPr kumimoji="1" lang="zh-CN" altLang="en-US" dirty="0"/>
              <a:t>文档</a:t>
            </a:r>
            <a:r>
              <a:rPr kumimoji="1" lang="zh-CN" altLang="en-US" dirty="0" smtClean="0"/>
              <a:t>（系统支持在线编辑、查看文档类型：</a:t>
            </a:r>
            <a:r>
              <a:rPr kumimoji="1" lang="en-US" altLang="zh-CN" dirty="0" smtClean="0"/>
              <a:t>HTML</a:t>
            </a:r>
            <a:r>
              <a:rPr kumimoji="1" lang="zh-CN" altLang="en-US" dirty="0" smtClean="0"/>
              <a:t>类型（网页类型）、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word</a:t>
            </a:r>
            <a:r>
              <a:rPr kumimoji="1" lang="zh-CN" altLang="en-US" dirty="0"/>
              <a:t>、</a:t>
            </a:r>
            <a:r>
              <a:rPr kumimoji="1" lang="en-US" altLang="zh-CN" dirty="0"/>
              <a:t>excel</a:t>
            </a:r>
            <a:r>
              <a:rPr kumimoji="1" lang="zh-CN" altLang="en-US" dirty="0"/>
              <a:t>类型</a:t>
            </a:r>
            <a:r>
              <a:rPr kumimoji="1" lang="zh-CN" altLang="en-US" dirty="0" smtClean="0"/>
              <a:t>）</a:t>
            </a:r>
            <a:endParaRPr kumimoji="1" lang="en-US" altLang="zh-CN" dirty="0" smtClean="0"/>
          </a:p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endParaRPr kumimoji="1" lang="zh-CN" altLang="en-US" b="1" dirty="0"/>
          </a:p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dirty="0"/>
              <a:t>创建</a:t>
            </a:r>
            <a:r>
              <a:rPr kumimoji="1" lang="zh-CN" altLang="en-US" dirty="0" smtClean="0"/>
              <a:t>文档中可以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添加</a:t>
            </a:r>
            <a:r>
              <a:rPr kumimoji="1" lang="zh-CN" altLang="en-US" b="1" dirty="0">
                <a:solidFill>
                  <a:srgbClr val="FF0000"/>
                </a:solidFill>
              </a:rPr>
              <a:t>附件、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图片</a:t>
            </a:r>
            <a:endParaRPr kumimoji="1" lang="en-US" altLang="zh-CN" b="1" dirty="0" smtClean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endParaRPr kumimoji="1" lang="zh-CN" altLang="en-US" b="1" dirty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b="1" dirty="0">
                <a:solidFill>
                  <a:srgbClr val="FF0000"/>
                </a:solidFill>
              </a:rPr>
              <a:t>共享</a:t>
            </a:r>
            <a:r>
              <a:rPr kumimoji="1" lang="zh-CN" altLang="en-US" dirty="0" smtClean="0"/>
              <a:t>文档（更改</a:t>
            </a:r>
            <a:r>
              <a:rPr kumimoji="1" lang="zh-CN" altLang="en-US" dirty="0"/>
              <a:t>共享、删除</a:t>
            </a:r>
            <a:r>
              <a:rPr kumimoji="1" lang="zh-CN" altLang="en-US" dirty="0" smtClean="0"/>
              <a:t>共享）</a:t>
            </a:r>
            <a:endParaRPr kumimoji="1" lang="en-US" altLang="zh-CN" dirty="0" smtClean="0"/>
          </a:p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endParaRPr kumimoji="1" lang="zh-CN" altLang="en-US" b="1" dirty="0"/>
          </a:p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b="1" dirty="0">
                <a:solidFill>
                  <a:srgbClr val="FF0000"/>
                </a:solidFill>
              </a:rPr>
              <a:t>查询文档 </a:t>
            </a:r>
            <a:r>
              <a:rPr kumimoji="1" lang="en-US" altLang="zh-CN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kumimoji="1" lang="zh-CN" altLang="en-US" b="1" dirty="0" smtClean="0">
                <a:solidFill>
                  <a:srgbClr val="FF0000"/>
                </a:solidFill>
                <a:sym typeface="Wingdings" pitchFamily="2" charset="2"/>
              </a:rPr>
              <a:t>文档</a:t>
            </a:r>
            <a:r>
              <a:rPr kumimoji="1" lang="zh-CN" altLang="en-US" b="1" dirty="0">
                <a:solidFill>
                  <a:srgbClr val="FF0000"/>
                </a:solidFill>
                <a:sym typeface="Wingdings" pitchFamily="2" charset="2"/>
              </a:rPr>
              <a:t>查询、文档</a:t>
            </a:r>
            <a:r>
              <a:rPr kumimoji="1" lang="zh-CN" altLang="en-US" b="1" dirty="0" smtClean="0">
                <a:solidFill>
                  <a:srgbClr val="FF0000"/>
                </a:solidFill>
                <a:sym typeface="Wingdings" pitchFamily="2" charset="2"/>
              </a:rPr>
              <a:t>目录、快捷搜索</a:t>
            </a:r>
            <a:endParaRPr kumimoji="1" lang="en-US" altLang="zh-CN" b="1" dirty="0">
              <a:solidFill>
                <a:srgbClr val="FF0000"/>
              </a:solidFill>
              <a:sym typeface="Wingdings" pitchFamily="2" charset="2"/>
            </a:endParaRPr>
          </a:p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endParaRPr kumimoji="1" lang="en-US" altLang="zh-CN" b="1" dirty="0">
              <a:solidFill>
                <a:srgbClr val="FF0000"/>
              </a:solidFill>
              <a:sym typeface="Wingdings" pitchFamily="2" charset="2"/>
            </a:endParaRPr>
          </a:p>
          <a:p>
            <a:pPr marL="381000" indent="-190500">
              <a:buSzPct val="50000"/>
              <a:buFont typeface="Wingdings" pitchFamily="2" charset="2"/>
              <a:buChar char="u"/>
              <a:defRPr/>
            </a:pPr>
            <a:r>
              <a:rPr kumimoji="1" lang="zh-CN" altLang="en-US" b="1" dirty="0"/>
              <a:t>（注：本机的</a:t>
            </a:r>
            <a:r>
              <a:rPr kumimoji="1" lang="en-US" altLang="zh-CN" b="1" dirty="0"/>
              <a:t>office</a:t>
            </a:r>
            <a:r>
              <a:rPr kumimoji="1" lang="zh-CN" altLang="en-US" b="1" dirty="0"/>
              <a:t>一定要安装完整版）</a:t>
            </a:r>
          </a:p>
        </p:txBody>
      </p:sp>
    </p:spTree>
    <p:extLst>
      <p:ext uri="{BB962C8B-B14F-4D97-AF65-F5344CB8AC3E}">
        <p14:creationId xmlns="" xmlns:p14="http://schemas.microsoft.com/office/powerpoint/2010/main" val="657895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966" y="708275"/>
            <a:ext cx="9144000" cy="4445728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 smtClean="0">
                <a:latin typeface="+mn-ea"/>
              </a:rPr>
              <a:t>创建文档</a:t>
            </a:r>
            <a:endParaRPr lang="zh-CN" altLang="en-US" sz="1500" dirty="0">
              <a:latin typeface="+mn-ea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97515" y="501324"/>
            <a:ext cx="5400600" cy="2385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操作路径：</a:t>
            </a:r>
            <a:r>
              <a:rPr lang="zh-CN" altLang="en-US" sz="1100" b="1" dirty="0" smtClean="0"/>
              <a:t>前端</a:t>
            </a:r>
            <a:r>
              <a:rPr lang="zh-CN" altLang="en-US" sz="1100" b="1" dirty="0"/>
              <a:t>用户中心 </a:t>
            </a:r>
            <a:r>
              <a:rPr lang="en-US" altLang="zh-CN" sz="1100" b="1" dirty="0"/>
              <a:t>=&gt; </a:t>
            </a:r>
            <a:r>
              <a:rPr lang="zh-CN" altLang="en-US" sz="1100" b="1" dirty="0"/>
              <a:t>知识</a:t>
            </a:r>
            <a:r>
              <a:rPr lang="zh-CN" altLang="zh-CN" sz="1100" b="1" dirty="0" smtClean="0"/>
              <a:t>【左侧菜单：</a:t>
            </a:r>
            <a:r>
              <a:rPr lang="zh-CN" altLang="en-US" sz="1100" b="1" dirty="0" smtClean="0"/>
              <a:t>新建文档</a:t>
            </a:r>
            <a:r>
              <a:rPr lang="zh-CN" altLang="zh-CN" sz="1100" b="1" dirty="0" smtClean="0"/>
              <a:t>】</a:t>
            </a:r>
            <a:r>
              <a:rPr lang="en-US" altLang="zh-CN" sz="1100" b="1" dirty="0" smtClean="0"/>
              <a:t>=&gt;</a:t>
            </a:r>
            <a:r>
              <a:rPr lang="zh-CN" altLang="en-US" sz="1100" b="1" dirty="0" smtClean="0"/>
              <a:t>选择文档目录</a:t>
            </a:r>
            <a:endParaRPr lang="en-US" altLang="zh-CN" sz="11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14" y="1131590"/>
            <a:ext cx="9144000" cy="38036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2966" y="1174365"/>
            <a:ext cx="9144000" cy="35946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7819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 smtClean="0">
                <a:latin typeface="+mn-ea"/>
              </a:rPr>
              <a:t>文档查询</a:t>
            </a:r>
            <a:endParaRPr lang="zh-CN" altLang="en-US" sz="1500" dirty="0">
              <a:latin typeface="+mn-ea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123728" y="218569"/>
            <a:ext cx="5400600" cy="25391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操作路径：</a:t>
            </a:r>
            <a:r>
              <a:rPr lang="zh-CN" altLang="en-US" sz="1200" b="1" dirty="0" smtClean="0"/>
              <a:t>前端</a:t>
            </a:r>
            <a:r>
              <a:rPr lang="zh-CN" altLang="en-US" sz="1200" b="1" dirty="0"/>
              <a:t>用户中心 </a:t>
            </a:r>
            <a:r>
              <a:rPr lang="en-US" altLang="zh-CN" sz="1200" b="1" dirty="0"/>
              <a:t>=&gt; </a:t>
            </a:r>
            <a:r>
              <a:rPr lang="zh-CN" altLang="en-US" sz="1200" b="1" dirty="0"/>
              <a:t>知识</a:t>
            </a:r>
            <a:r>
              <a:rPr lang="zh-CN" altLang="zh-CN" sz="1200" b="1" dirty="0" smtClean="0"/>
              <a:t>【左侧菜单：</a:t>
            </a:r>
            <a:r>
              <a:rPr lang="zh-CN" altLang="en-US" sz="1200" b="1" dirty="0" smtClean="0"/>
              <a:t>文档查询</a:t>
            </a:r>
            <a:r>
              <a:rPr lang="zh-CN" altLang="zh-CN" sz="1200" b="1" dirty="0" smtClean="0"/>
              <a:t>】</a:t>
            </a:r>
            <a:endParaRPr lang="en-US" altLang="zh-CN" sz="12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699542"/>
            <a:ext cx="9144000" cy="4145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0144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142876" y="234950"/>
            <a:ext cx="123825" cy="5413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15363" name="文本框 38"/>
          <p:cNvSpPr txBox="1">
            <a:spLocks noChangeArrowheads="1"/>
          </p:cNvSpPr>
          <p:nvPr/>
        </p:nvSpPr>
        <p:spPr bwMode="auto">
          <a:xfrm>
            <a:off x="293689" y="109539"/>
            <a:ext cx="3913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议 程</a:t>
            </a:r>
          </a:p>
        </p:txBody>
      </p:sp>
      <p:sp>
        <p:nvSpPr>
          <p:cNvPr id="2" name="矩形 1"/>
          <p:cNvSpPr/>
          <p:nvPr/>
        </p:nvSpPr>
        <p:spPr bwMode="auto">
          <a:xfrm>
            <a:off x="2797967" y="971973"/>
            <a:ext cx="184731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zh-CN" altLang="en-US" sz="165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365" name="组合 43"/>
          <p:cNvGrpSpPr>
            <a:grpSpLocks/>
          </p:cNvGrpSpPr>
          <p:nvPr/>
        </p:nvGrpSpPr>
        <p:grpSpPr bwMode="auto">
          <a:xfrm>
            <a:off x="2267744" y="776288"/>
            <a:ext cx="4321175" cy="909665"/>
            <a:chOff x="2604584" y="1916833"/>
            <a:chExt cx="5760000" cy="1213581"/>
          </a:xfrm>
        </p:grpSpPr>
        <p:sp>
          <p:nvSpPr>
            <p:cNvPr id="45" name="矩形 44"/>
            <p:cNvSpPr>
              <a:spLocks/>
            </p:cNvSpPr>
            <p:nvPr/>
          </p:nvSpPr>
          <p:spPr>
            <a:xfrm>
              <a:off x="2604584" y="1916833"/>
              <a:ext cx="539603" cy="504055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一</a:t>
              </a: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2604584" y="2420888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3267114" y="2668484"/>
              <a:ext cx="1374361" cy="461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系统登录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366" name="组合 47"/>
          <p:cNvGrpSpPr>
            <a:grpSpLocks/>
          </p:cNvGrpSpPr>
          <p:nvPr/>
        </p:nvGrpSpPr>
        <p:grpSpPr bwMode="auto">
          <a:xfrm>
            <a:off x="2267744" y="1280344"/>
            <a:ext cx="4321175" cy="887632"/>
            <a:chOff x="2604584" y="1916833"/>
            <a:chExt cx="5760000" cy="1184187"/>
          </a:xfrm>
        </p:grpSpPr>
        <p:sp>
          <p:nvSpPr>
            <p:cNvPr id="49" name="矩形 48"/>
            <p:cNvSpPr>
              <a:spLocks/>
            </p:cNvSpPr>
            <p:nvPr/>
          </p:nvSpPr>
          <p:spPr>
            <a:xfrm>
              <a:off x="2604584" y="1916833"/>
              <a:ext cx="539603" cy="504055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二</a:t>
              </a: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2604584" y="2420888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3267114" y="2639090"/>
              <a:ext cx="3912828" cy="461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登陆后页面介绍（门户模块）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367" name="组合 51"/>
          <p:cNvGrpSpPr>
            <a:grpSpLocks/>
          </p:cNvGrpSpPr>
          <p:nvPr/>
        </p:nvGrpSpPr>
        <p:grpSpPr bwMode="auto">
          <a:xfrm>
            <a:off x="2267745" y="1784401"/>
            <a:ext cx="4321175" cy="887344"/>
            <a:chOff x="2604584" y="1916833"/>
            <a:chExt cx="5760000" cy="1181083"/>
          </a:xfrm>
        </p:grpSpPr>
        <p:sp>
          <p:nvSpPr>
            <p:cNvPr id="53" name="矩形 52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三</a:t>
              </a: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/>
            <p:cNvSpPr/>
            <p:nvPr/>
          </p:nvSpPr>
          <p:spPr>
            <a:xfrm>
              <a:off x="3267113" y="2637048"/>
              <a:ext cx="2585903" cy="460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>
                  <a:latin typeface="微软雅黑" pitchFamily="34" charset="-122"/>
                  <a:ea typeface="微软雅黑" pitchFamily="34" charset="-122"/>
                </a:rPr>
                <a:t>人事</a:t>
              </a: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模块 使用介绍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51"/>
          <p:cNvGrpSpPr>
            <a:grpSpLocks/>
          </p:cNvGrpSpPr>
          <p:nvPr/>
        </p:nvGrpSpPr>
        <p:grpSpPr bwMode="auto">
          <a:xfrm>
            <a:off x="2267744" y="2279103"/>
            <a:ext cx="4321175" cy="894759"/>
            <a:chOff x="2604584" y="1916833"/>
            <a:chExt cx="5760000" cy="1190954"/>
          </a:xfrm>
        </p:grpSpPr>
        <p:sp>
          <p:nvSpPr>
            <p:cNvPr id="18" name="矩形 17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 smtClean="0">
                  <a:latin typeface="微软雅黑" panose="020B0503020204020204" pitchFamily="34" charset="-122"/>
                </a:rPr>
                <a:t>四</a:t>
              </a:r>
              <a:endParaRPr lang="zh-CN" altLang="en-US" sz="165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3267114" y="2646918"/>
              <a:ext cx="2585903" cy="460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流程模块 使用介绍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组合 51"/>
          <p:cNvGrpSpPr>
            <a:grpSpLocks/>
          </p:cNvGrpSpPr>
          <p:nvPr/>
        </p:nvGrpSpPr>
        <p:grpSpPr bwMode="auto">
          <a:xfrm>
            <a:off x="2267356" y="2781275"/>
            <a:ext cx="4321175" cy="379413"/>
            <a:chOff x="2604584" y="1916833"/>
            <a:chExt cx="5760000" cy="505011"/>
          </a:xfrm>
        </p:grpSpPr>
        <p:sp>
          <p:nvSpPr>
            <p:cNvPr id="22" name="矩形 21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五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矩形 40"/>
          <p:cNvSpPr/>
          <p:nvPr/>
        </p:nvSpPr>
        <p:spPr bwMode="auto">
          <a:xfrm>
            <a:off x="2771800" y="857349"/>
            <a:ext cx="1454244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50" dirty="0" smtClean="0">
                <a:latin typeface="微软雅黑" pitchFamily="34" charset="-122"/>
                <a:ea typeface="微软雅黑" pitchFamily="34" charset="-122"/>
              </a:rPr>
              <a:t>项目总体目标</a:t>
            </a:r>
            <a:endParaRPr lang="zh-CN" altLang="en-US" sz="165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9" name="组合 51"/>
          <p:cNvGrpSpPr>
            <a:grpSpLocks/>
          </p:cNvGrpSpPr>
          <p:nvPr/>
        </p:nvGrpSpPr>
        <p:grpSpPr bwMode="auto">
          <a:xfrm>
            <a:off x="2285999" y="3250075"/>
            <a:ext cx="4321175" cy="391415"/>
            <a:chOff x="2604584" y="1900858"/>
            <a:chExt cx="5760000" cy="520986"/>
          </a:xfrm>
        </p:grpSpPr>
        <p:sp>
          <p:nvSpPr>
            <p:cNvPr id="30" name="矩形 29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七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3278526" y="1900858"/>
              <a:ext cx="2585903" cy="460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知识管理 使用介绍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51"/>
          <p:cNvGrpSpPr>
            <a:grpSpLocks/>
          </p:cNvGrpSpPr>
          <p:nvPr/>
        </p:nvGrpSpPr>
        <p:grpSpPr bwMode="auto">
          <a:xfrm>
            <a:off x="2267524" y="3726715"/>
            <a:ext cx="4321175" cy="391415"/>
            <a:chOff x="2604584" y="1900858"/>
            <a:chExt cx="5760000" cy="520986"/>
          </a:xfrm>
        </p:grpSpPr>
        <p:sp>
          <p:nvSpPr>
            <p:cNvPr id="38" name="矩形 37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八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3278526" y="1900858"/>
              <a:ext cx="2585903" cy="460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>
                  <a:latin typeface="微软雅黑" pitchFamily="34" charset="-122"/>
                  <a:ea typeface="微软雅黑" pitchFamily="34" charset="-122"/>
                </a:rPr>
                <a:t>会议</a:t>
              </a: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管理 使用介绍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2" name="组合 51"/>
          <p:cNvGrpSpPr>
            <a:grpSpLocks/>
          </p:cNvGrpSpPr>
          <p:nvPr/>
        </p:nvGrpSpPr>
        <p:grpSpPr bwMode="auto">
          <a:xfrm>
            <a:off x="2254871" y="4190749"/>
            <a:ext cx="4321175" cy="391415"/>
            <a:chOff x="2604584" y="1900858"/>
            <a:chExt cx="5760000" cy="520986"/>
          </a:xfrm>
        </p:grpSpPr>
        <p:sp>
          <p:nvSpPr>
            <p:cNvPr id="43" name="矩形 42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九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/>
            <p:cNvSpPr/>
            <p:nvPr/>
          </p:nvSpPr>
          <p:spPr>
            <a:xfrm>
              <a:off x="3278526" y="1900858"/>
              <a:ext cx="2021799" cy="460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>
                  <a:latin typeface="微软雅黑" pitchFamily="34" charset="-122"/>
                  <a:ea typeface="微软雅黑" pitchFamily="34" charset="-122"/>
                </a:rPr>
                <a:t>公文</a:t>
              </a: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 使用介绍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2" name="组合 43"/>
          <p:cNvGrpSpPr>
            <a:grpSpLocks/>
          </p:cNvGrpSpPr>
          <p:nvPr/>
        </p:nvGrpSpPr>
        <p:grpSpPr bwMode="auto">
          <a:xfrm>
            <a:off x="2267744" y="782098"/>
            <a:ext cx="4321175" cy="909665"/>
            <a:chOff x="2604584" y="1916833"/>
            <a:chExt cx="5760000" cy="1213581"/>
          </a:xfrm>
        </p:grpSpPr>
        <p:sp>
          <p:nvSpPr>
            <p:cNvPr id="56" name="矩形 55"/>
            <p:cNvSpPr>
              <a:spLocks/>
            </p:cNvSpPr>
            <p:nvPr/>
          </p:nvSpPr>
          <p:spPr>
            <a:xfrm>
              <a:off x="2604584" y="1916833"/>
              <a:ext cx="539603" cy="504055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一</a:t>
              </a:r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2604584" y="2420888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/>
            <p:cNvSpPr/>
            <p:nvPr/>
          </p:nvSpPr>
          <p:spPr>
            <a:xfrm>
              <a:off x="3267114" y="2668484"/>
              <a:ext cx="1374361" cy="461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系统登录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9" name="组合 51"/>
          <p:cNvGrpSpPr>
            <a:grpSpLocks/>
          </p:cNvGrpSpPr>
          <p:nvPr/>
        </p:nvGrpSpPr>
        <p:grpSpPr bwMode="auto">
          <a:xfrm>
            <a:off x="2267744" y="2284913"/>
            <a:ext cx="4321175" cy="894759"/>
            <a:chOff x="2604584" y="1916833"/>
            <a:chExt cx="5760000" cy="1190954"/>
          </a:xfrm>
        </p:grpSpPr>
        <p:sp>
          <p:nvSpPr>
            <p:cNvPr id="60" name="矩形 59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 smtClean="0">
                  <a:latin typeface="微软雅黑" panose="020B0503020204020204" pitchFamily="34" charset="-122"/>
                </a:rPr>
                <a:t>四</a:t>
              </a:r>
              <a:endParaRPr lang="zh-CN" altLang="en-US" sz="165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>
              <a:off x="3267114" y="2646918"/>
              <a:ext cx="2585903" cy="460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流程模块 使用介绍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3" name="组合 51"/>
          <p:cNvGrpSpPr>
            <a:grpSpLocks/>
          </p:cNvGrpSpPr>
          <p:nvPr/>
        </p:nvGrpSpPr>
        <p:grpSpPr bwMode="auto">
          <a:xfrm>
            <a:off x="2267356" y="2787191"/>
            <a:ext cx="4321175" cy="379413"/>
            <a:chOff x="2604584" y="1916833"/>
            <a:chExt cx="5760000" cy="505011"/>
          </a:xfrm>
        </p:grpSpPr>
        <p:sp>
          <p:nvSpPr>
            <p:cNvPr id="64" name="矩形 63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五</a:t>
              </a: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51"/>
          <p:cNvGrpSpPr>
            <a:grpSpLocks/>
          </p:cNvGrpSpPr>
          <p:nvPr/>
        </p:nvGrpSpPr>
        <p:grpSpPr bwMode="auto">
          <a:xfrm>
            <a:off x="2285999" y="3255885"/>
            <a:ext cx="4321175" cy="391415"/>
            <a:chOff x="2604584" y="1900858"/>
            <a:chExt cx="5760000" cy="520986"/>
          </a:xfrm>
        </p:grpSpPr>
        <p:sp>
          <p:nvSpPr>
            <p:cNvPr id="71" name="矩形 70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七</a:t>
              </a: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/>
            <p:cNvSpPr/>
            <p:nvPr/>
          </p:nvSpPr>
          <p:spPr>
            <a:xfrm>
              <a:off x="3278526" y="1900858"/>
              <a:ext cx="2585903" cy="460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知识管理 使用介绍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4" name="组合 51"/>
          <p:cNvGrpSpPr>
            <a:grpSpLocks/>
          </p:cNvGrpSpPr>
          <p:nvPr/>
        </p:nvGrpSpPr>
        <p:grpSpPr bwMode="auto">
          <a:xfrm>
            <a:off x="2267524" y="3732525"/>
            <a:ext cx="4321175" cy="391415"/>
            <a:chOff x="2604584" y="1900858"/>
            <a:chExt cx="5760000" cy="520986"/>
          </a:xfrm>
        </p:grpSpPr>
        <p:sp>
          <p:nvSpPr>
            <p:cNvPr id="75" name="矩形 74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八</a:t>
              </a: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矩形 76"/>
            <p:cNvSpPr/>
            <p:nvPr/>
          </p:nvSpPr>
          <p:spPr>
            <a:xfrm>
              <a:off x="3278526" y="1900858"/>
              <a:ext cx="2585903" cy="460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>
                  <a:latin typeface="微软雅黑" pitchFamily="34" charset="-122"/>
                  <a:ea typeface="微软雅黑" pitchFamily="34" charset="-122"/>
                </a:rPr>
                <a:t>会议</a:t>
              </a: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管理 使用介绍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8" name="组合 51"/>
          <p:cNvGrpSpPr>
            <a:grpSpLocks/>
          </p:cNvGrpSpPr>
          <p:nvPr/>
        </p:nvGrpSpPr>
        <p:grpSpPr bwMode="auto">
          <a:xfrm>
            <a:off x="2254871" y="4208561"/>
            <a:ext cx="4321175" cy="379413"/>
            <a:chOff x="2604584" y="1916833"/>
            <a:chExt cx="5760000" cy="505011"/>
          </a:xfrm>
        </p:grpSpPr>
        <p:sp>
          <p:nvSpPr>
            <p:cNvPr id="79" name="矩形 78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九</a:t>
              </a:r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组合 47"/>
          <p:cNvGrpSpPr>
            <a:grpSpLocks/>
          </p:cNvGrpSpPr>
          <p:nvPr/>
        </p:nvGrpSpPr>
        <p:grpSpPr bwMode="auto">
          <a:xfrm>
            <a:off x="2268040" y="1276871"/>
            <a:ext cx="4321175" cy="887632"/>
            <a:chOff x="2604584" y="1916833"/>
            <a:chExt cx="5760000" cy="1184187"/>
          </a:xfrm>
        </p:grpSpPr>
        <p:sp>
          <p:nvSpPr>
            <p:cNvPr id="83" name="矩形 82"/>
            <p:cNvSpPr>
              <a:spLocks/>
            </p:cNvSpPr>
            <p:nvPr/>
          </p:nvSpPr>
          <p:spPr>
            <a:xfrm>
              <a:off x="2604584" y="1916833"/>
              <a:ext cx="539603" cy="504055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二</a:t>
              </a:r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2604584" y="2420888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矩形 84"/>
            <p:cNvSpPr/>
            <p:nvPr/>
          </p:nvSpPr>
          <p:spPr>
            <a:xfrm>
              <a:off x="3267114" y="2639090"/>
              <a:ext cx="3912828" cy="461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登陆后页面介绍（门户模块）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6" name="组合 51"/>
          <p:cNvGrpSpPr>
            <a:grpSpLocks/>
          </p:cNvGrpSpPr>
          <p:nvPr/>
        </p:nvGrpSpPr>
        <p:grpSpPr bwMode="auto">
          <a:xfrm>
            <a:off x="2268041" y="1780928"/>
            <a:ext cx="4321175" cy="887344"/>
            <a:chOff x="2604584" y="1916833"/>
            <a:chExt cx="5760000" cy="1181083"/>
          </a:xfrm>
        </p:grpSpPr>
        <p:sp>
          <p:nvSpPr>
            <p:cNvPr id="87" name="矩形 86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三</a:t>
              </a: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矩形 88"/>
            <p:cNvSpPr/>
            <p:nvPr/>
          </p:nvSpPr>
          <p:spPr>
            <a:xfrm>
              <a:off x="3267113" y="2637048"/>
              <a:ext cx="2585903" cy="460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>
                  <a:latin typeface="微软雅黑" pitchFamily="34" charset="-122"/>
                  <a:ea typeface="微软雅黑" pitchFamily="34" charset="-122"/>
                </a:rPr>
                <a:t>人事</a:t>
              </a: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模块 使用介绍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0" name="组合 43"/>
          <p:cNvGrpSpPr>
            <a:grpSpLocks/>
          </p:cNvGrpSpPr>
          <p:nvPr/>
        </p:nvGrpSpPr>
        <p:grpSpPr bwMode="auto">
          <a:xfrm>
            <a:off x="2268040" y="778625"/>
            <a:ext cx="4321175" cy="909665"/>
            <a:chOff x="2604584" y="1916833"/>
            <a:chExt cx="5760000" cy="1213581"/>
          </a:xfrm>
        </p:grpSpPr>
        <p:sp>
          <p:nvSpPr>
            <p:cNvPr id="91" name="矩形 90"/>
            <p:cNvSpPr>
              <a:spLocks/>
            </p:cNvSpPr>
            <p:nvPr/>
          </p:nvSpPr>
          <p:spPr>
            <a:xfrm>
              <a:off x="2604584" y="1916833"/>
              <a:ext cx="539603" cy="504055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一</a:t>
              </a:r>
            </a:p>
          </p:txBody>
        </p:sp>
        <p:cxnSp>
          <p:nvCxnSpPr>
            <p:cNvPr id="92" name="直接连接符 91"/>
            <p:cNvCxnSpPr/>
            <p:nvPr/>
          </p:nvCxnSpPr>
          <p:spPr>
            <a:xfrm>
              <a:off x="2604584" y="2420888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矩形 92"/>
            <p:cNvSpPr/>
            <p:nvPr/>
          </p:nvSpPr>
          <p:spPr>
            <a:xfrm>
              <a:off x="3267114" y="2668484"/>
              <a:ext cx="1374361" cy="461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系统登录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4" name="组合 51"/>
          <p:cNvGrpSpPr>
            <a:grpSpLocks/>
          </p:cNvGrpSpPr>
          <p:nvPr/>
        </p:nvGrpSpPr>
        <p:grpSpPr bwMode="auto">
          <a:xfrm>
            <a:off x="2268040" y="2281440"/>
            <a:ext cx="4321175" cy="894759"/>
            <a:chOff x="2604584" y="1916833"/>
            <a:chExt cx="5760000" cy="1190954"/>
          </a:xfrm>
        </p:grpSpPr>
        <p:sp>
          <p:nvSpPr>
            <p:cNvPr id="95" name="矩形 94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 smtClean="0">
                  <a:latin typeface="微软雅黑" panose="020B0503020204020204" pitchFamily="34" charset="-122"/>
                </a:rPr>
                <a:t>四</a:t>
              </a:r>
              <a:endParaRPr lang="zh-CN" altLang="en-US" sz="165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96" name="直接连接符 95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矩形 96"/>
            <p:cNvSpPr/>
            <p:nvPr/>
          </p:nvSpPr>
          <p:spPr>
            <a:xfrm>
              <a:off x="3267114" y="2646918"/>
              <a:ext cx="2585903" cy="460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流程模块 使用介绍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8" name="组合 51"/>
          <p:cNvGrpSpPr>
            <a:grpSpLocks/>
          </p:cNvGrpSpPr>
          <p:nvPr/>
        </p:nvGrpSpPr>
        <p:grpSpPr bwMode="auto">
          <a:xfrm>
            <a:off x="2267652" y="2783718"/>
            <a:ext cx="4321175" cy="379413"/>
            <a:chOff x="2604584" y="1916833"/>
            <a:chExt cx="5760000" cy="505011"/>
          </a:xfrm>
        </p:grpSpPr>
        <p:sp>
          <p:nvSpPr>
            <p:cNvPr id="99" name="矩形 98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五</a:t>
              </a:r>
            </a:p>
          </p:txBody>
        </p:sp>
        <p:cxnSp>
          <p:nvCxnSpPr>
            <p:cNvPr id="100" name="直接连接符 99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组合 51"/>
          <p:cNvGrpSpPr>
            <a:grpSpLocks/>
          </p:cNvGrpSpPr>
          <p:nvPr/>
        </p:nvGrpSpPr>
        <p:grpSpPr bwMode="auto">
          <a:xfrm>
            <a:off x="2286295" y="3252412"/>
            <a:ext cx="4321175" cy="391415"/>
            <a:chOff x="2604584" y="1900858"/>
            <a:chExt cx="5760000" cy="520986"/>
          </a:xfrm>
        </p:grpSpPr>
        <p:sp>
          <p:nvSpPr>
            <p:cNvPr id="106" name="矩形 105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六</a:t>
              </a:r>
            </a:p>
          </p:txBody>
        </p:sp>
        <p:cxnSp>
          <p:nvCxnSpPr>
            <p:cNvPr id="107" name="直接连接符 106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矩形 107"/>
            <p:cNvSpPr/>
            <p:nvPr/>
          </p:nvSpPr>
          <p:spPr>
            <a:xfrm>
              <a:off x="3278526" y="1900858"/>
              <a:ext cx="2585903" cy="460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知识管理 使用介绍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9" name="组合 51"/>
          <p:cNvGrpSpPr>
            <a:grpSpLocks/>
          </p:cNvGrpSpPr>
          <p:nvPr/>
        </p:nvGrpSpPr>
        <p:grpSpPr bwMode="auto">
          <a:xfrm>
            <a:off x="2267820" y="3729052"/>
            <a:ext cx="4321175" cy="391415"/>
            <a:chOff x="2604584" y="1900858"/>
            <a:chExt cx="5760000" cy="520986"/>
          </a:xfrm>
        </p:grpSpPr>
        <p:sp>
          <p:nvSpPr>
            <p:cNvPr id="110" name="矩形 109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七</a:t>
              </a:r>
            </a:p>
          </p:txBody>
        </p:sp>
        <p:cxnSp>
          <p:nvCxnSpPr>
            <p:cNvPr id="111" name="直接连接符 110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矩形 111"/>
            <p:cNvSpPr/>
            <p:nvPr/>
          </p:nvSpPr>
          <p:spPr>
            <a:xfrm>
              <a:off x="3278526" y="1900858"/>
              <a:ext cx="2585903" cy="460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>
                  <a:latin typeface="微软雅黑" pitchFamily="34" charset="-122"/>
                  <a:ea typeface="微软雅黑" pitchFamily="34" charset="-122"/>
                </a:rPr>
                <a:t>会议</a:t>
              </a: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管理 使用介绍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3" name="组合 51"/>
          <p:cNvGrpSpPr>
            <a:grpSpLocks/>
          </p:cNvGrpSpPr>
          <p:nvPr/>
        </p:nvGrpSpPr>
        <p:grpSpPr bwMode="auto">
          <a:xfrm>
            <a:off x="2255167" y="4205088"/>
            <a:ext cx="4321175" cy="379413"/>
            <a:chOff x="2604584" y="1916833"/>
            <a:chExt cx="5760000" cy="505011"/>
          </a:xfrm>
        </p:grpSpPr>
        <p:sp>
          <p:nvSpPr>
            <p:cNvPr id="114" name="矩形 113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八</a:t>
              </a:r>
            </a:p>
          </p:txBody>
        </p:sp>
        <p:cxnSp>
          <p:nvCxnSpPr>
            <p:cNvPr id="115" name="直接连接符 114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组合 51"/>
          <p:cNvGrpSpPr>
            <a:grpSpLocks/>
          </p:cNvGrpSpPr>
          <p:nvPr/>
        </p:nvGrpSpPr>
        <p:grpSpPr bwMode="auto">
          <a:xfrm>
            <a:off x="2261603" y="4623857"/>
            <a:ext cx="4321175" cy="391415"/>
            <a:chOff x="2604584" y="1900858"/>
            <a:chExt cx="5760000" cy="520986"/>
          </a:xfrm>
        </p:grpSpPr>
        <p:sp>
          <p:nvSpPr>
            <p:cNvPr id="103" name="矩形 102"/>
            <p:cNvSpPr>
              <a:spLocks/>
            </p:cNvSpPr>
            <p:nvPr/>
          </p:nvSpPr>
          <p:spPr>
            <a:xfrm>
              <a:off x="2604584" y="1916833"/>
              <a:ext cx="539603" cy="505011"/>
            </a:xfrm>
            <a:prstGeom prst="rect">
              <a:avLst/>
            </a:prstGeom>
            <a:solidFill>
              <a:srgbClr val="34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50" b="1" dirty="0">
                  <a:latin typeface="微软雅黑" panose="020B0503020204020204" pitchFamily="34" charset="-122"/>
                </a:rPr>
                <a:t>九</a:t>
              </a:r>
            </a:p>
          </p:txBody>
        </p:sp>
        <p:cxnSp>
          <p:nvCxnSpPr>
            <p:cNvPr id="104" name="直接连接符 103"/>
            <p:cNvCxnSpPr/>
            <p:nvPr/>
          </p:nvCxnSpPr>
          <p:spPr>
            <a:xfrm>
              <a:off x="2604584" y="2421844"/>
              <a:ext cx="57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矩形 116"/>
            <p:cNvSpPr/>
            <p:nvPr/>
          </p:nvSpPr>
          <p:spPr>
            <a:xfrm>
              <a:off x="3278526" y="1900858"/>
              <a:ext cx="2585903" cy="460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50" dirty="0">
                  <a:latin typeface="微软雅黑" pitchFamily="34" charset="-122"/>
                  <a:ea typeface="微软雅黑" pitchFamily="34" charset="-122"/>
                </a:rPr>
                <a:t>协作</a:t>
              </a:r>
              <a:r>
                <a:rPr lang="zh-CN" altLang="en-US" sz="1650" dirty="0" smtClean="0">
                  <a:latin typeface="微软雅黑" pitchFamily="34" charset="-122"/>
                  <a:ea typeface="微软雅黑" pitchFamily="34" charset="-122"/>
                </a:rPr>
                <a:t>管理 使用介绍</a:t>
              </a:r>
              <a:endParaRPr lang="zh-CN" altLang="en-US" sz="16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152099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55676" y="2040837"/>
            <a:ext cx="7560840" cy="530913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749"/>
            <a:r>
              <a:rPr kumimoji="1" lang="zh-CN" altLang="en-US" sz="3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r>
              <a:rPr kumimoji="1" lang="zh-CN" altLang="en-US" sz="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</a:p>
        </p:txBody>
      </p:sp>
      <p:sp>
        <p:nvSpPr>
          <p:cNvPr id="12" name="矩形 11"/>
          <p:cNvSpPr/>
          <p:nvPr/>
        </p:nvSpPr>
        <p:spPr>
          <a:xfrm>
            <a:off x="1493658" y="1599642"/>
            <a:ext cx="10801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09683" y="1545640"/>
            <a:ext cx="276192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749" eaLnBrk="1" hangingPunct="1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第七部分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5315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E923-6789-47DB-A534-68D9506D4769}" type="slidenum">
              <a:rPr lang="zh-CN" altLang="en-US" sz="1400" smtClean="0">
                <a:solidFill>
                  <a:prstClr val="black"/>
                </a:solidFill>
              </a:rPr>
              <a:pPr/>
              <a:t>31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528" y="19548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800" kern="0" dirty="0" smtClean="0">
                <a:ea typeface="Arial Unicode MS" pitchFamily="34" charset="-128"/>
                <a:cs typeface="Arial Unicode MS" pitchFamily="34" charset="-128"/>
              </a:rPr>
              <a:t>新建会议</a:t>
            </a:r>
            <a:r>
              <a:rPr lang="en-US" altLang="zh-CN" sz="1800" kern="0" dirty="0" smtClean="0"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zh-CN" altLang="en-US" sz="1800" kern="0" dirty="0" smtClean="0">
                <a:ea typeface="Arial Unicode MS" pitchFamily="34" charset="-128"/>
                <a:cs typeface="Arial Unicode MS" pitchFamily="34" charset="-128"/>
              </a:rPr>
              <a:t>通过菜单栏新建会议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7534"/>
            <a:ext cx="9144000" cy="39783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6" y="0"/>
            <a:ext cx="7164988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2" y="0"/>
            <a:ext cx="7925948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3" y="0"/>
            <a:ext cx="7494814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9" y="0"/>
            <a:ext cx="8631621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836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E923-6789-47DB-A534-68D9506D4769}" type="slidenum">
              <a:rPr lang="zh-CN" altLang="en-US" sz="1400" smtClean="0">
                <a:solidFill>
                  <a:prstClr val="black"/>
                </a:solidFill>
              </a:rPr>
              <a:pPr/>
              <a:t>32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531"/>
            <a:ext cx="9144000" cy="45255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1520" y="19548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800" kern="0" dirty="0" smtClean="0">
                <a:ea typeface="Arial Unicode MS" pitchFamily="34" charset="-128"/>
                <a:cs typeface="Arial Unicode MS" pitchFamily="34" charset="-128"/>
              </a:rPr>
              <a:t>通过流程发起会议</a:t>
            </a:r>
          </a:p>
        </p:txBody>
      </p:sp>
    </p:spTree>
    <p:extLst>
      <p:ext uri="{BB962C8B-B14F-4D97-AF65-F5344CB8AC3E}">
        <p14:creationId xmlns="" xmlns:p14="http://schemas.microsoft.com/office/powerpoint/2010/main" val="3986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E923-6789-47DB-A534-68D9506D4769}" type="slidenum">
              <a:rPr lang="zh-CN" altLang="en-US" sz="1400" smtClean="0">
                <a:solidFill>
                  <a:prstClr val="black"/>
                </a:solidFill>
              </a:rPr>
              <a:pPr/>
              <a:t>33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472"/>
            <a:ext cx="9144000" cy="4192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08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55676" y="2040837"/>
            <a:ext cx="7560840" cy="530913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749"/>
            <a:r>
              <a:rPr kumimoji="1" lang="zh-CN" altLang="en-US" sz="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公文</a:t>
            </a:r>
          </a:p>
        </p:txBody>
      </p:sp>
      <p:sp>
        <p:nvSpPr>
          <p:cNvPr id="12" name="矩形 11"/>
          <p:cNvSpPr/>
          <p:nvPr/>
        </p:nvSpPr>
        <p:spPr>
          <a:xfrm>
            <a:off x="1493658" y="1599642"/>
            <a:ext cx="10801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09683" y="1545640"/>
            <a:ext cx="276192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749" eaLnBrk="1" hangingPunct="1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第八部分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57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57" y="627534"/>
            <a:ext cx="9144000" cy="434722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E923-6789-47DB-A534-68D9506D4769}" type="slidenum">
              <a:rPr lang="zh-CN" altLang="en-US" sz="1400" smtClean="0">
                <a:solidFill>
                  <a:prstClr val="black"/>
                </a:solidFill>
              </a:rPr>
              <a:pPr/>
              <a:t>35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520" y="195486"/>
            <a:ext cx="2592288" cy="37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800" kern="0" dirty="0" smtClean="0">
                <a:ea typeface="Arial Unicode MS" pitchFamily="34" charset="-128"/>
                <a:cs typeface="Arial Unicode MS" pitchFamily="34" charset="-128"/>
              </a:rPr>
              <a:t>公文流转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8072"/>
            <a:ext cx="9144000" cy="4136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454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E923-6789-47DB-A534-68D9506D4769}" type="slidenum">
              <a:rPr lang="zh-CN" altLang="en-US" sz="1400" smtClean="0">
                <a:solidFill>
                  <a:prstClr val="black"/>
                </a:solidFill>
              </a:rPr>
              <a:pPr/>
              <a:t>36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70733"/>
            <a:ext cx="9144000" cy="44727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721" y="1059582"/>
            <a:ext cx="9144000" cy="43713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3528" y="12347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800" kern="0" dirty="0" smtClean="0">
                <a:ea typeface="Arial Unicode MS" pitchFamily="34" charset="-128"/>
                <a:cs typeface="Arial Unicode MS" pitchFamily="34" charset="-128"/>
              </a:rPr>
              <a:t>正文套红</a:t>
            </a:r>
          </a:p>
        </p:txBody>
      </p:sp>
    </p:spTree>
    <p:extLst>
      <p:ext uri="{BB962C8B-B14F-4D97-AF65-F5344CB8AC3E}">
        <p14:creationId xmlns="" xmlns:p14="http://schemas.microsoft.com/office/powerpoint/2010/main" val="332139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55676" y="2040837"/>
            <a:ext cx="7560840" cy="530913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749"/>
            <a:r>
              <a:rPr kumimoji="1" lang="zh-CN" altLang="en-US" sz="3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协作区</a:t>
            </a:r>
            <a:endParaRPr kumimoji="1" lang="zh-CN" altLang="en-US" sz="3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3658" y="1599642"/>
            <a:ext cx="10801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09683" y="1545640"/>
            <a:ext cx="276192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749" eaLnBrk="1" hangingPunct="1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第九部分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902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E923-6789-47DB-A534-68D9506D4769}" type="slidenum">
              <a:rPr lang="zh-CN" altLang="en-US" sz="1400" smtClean="0">
                <a:solidFill>
                  <a:prstClr val="black"/>
                </a:solidFill>
              </a:rPr>
              <a:pPr/>
              <a:t>38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536" y="19548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800" kern="0" dirty="0" smtClean="0">
                <a:ea typeface="Arial Unicode MS" pitchFamily="34" charset="-128"/>
                <a:cs typeface="Arial Unicode MS" pitchFamily="34" charset="-128"/>
              </a:rPr>
              <a:t>新建协作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91680" y="19548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800" kern="0" dirty="0" smtClean="0">
                <a:ea typeface="Arial Unicode MS" pitchFamily="34" charset="-128"/>
                <a:cs typeface="Arial Unicode MS" pitchFamily="34" charset="-128"/>
              </a:rPr>
              <a:t>协作类似于百度贴吧，可以建贴，跟贴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0579"/>
            <a:ext cx="9144000" cy="41360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594" y="0"/>
            <a:ext cx="7062811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0449" y="0"/>
            <a:ext cx="6943102" cy="5143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4420" y="0"/>
            <a:ext cx="699516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7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 smtClean="0">
                <a:latin typeface="+mn-ea"/>
              </a:rPr>
              <a:t>培训答疑</a:t>
            </a:r>
            <a:endParaRPr lang="zh-CN" altLang="en-US" sz="1500" dirty="0">
              <a:latin typeface="+mn-ea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79512" y="748467"/>
            <a:ext cx="7497763" cy="300300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latin typeface="微软雅黑" charset="0"/>
                <a:ea typeface="微软雅黑" charset="0"/>
                <a:cs typeface="微软雅黑" charset="0"/>
              </a:rPr>
              <a:t>         </a:t>
            </a:r>
            <a:r>
              <a:rPr lang="zh-CN" altLang="en-US" dirty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系统的使用是一个长期的过程，任何讲解和培训只能起一个引导的作用，具体的操作需要在实践中不断的熟悉和总结。希望这篇文档能帮助您尽快的熟悉系统的使用。您在系统使用过程中有任何问题都可以</a:t>
            </a:r>
            <a:r>
              <a:rPr lang="zh-CN" altLang="en-US" dirty="0" smtClean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和相关的</a:t>
            </a:r>
            <a:r>
              <a:rPr lang="en-US" altLang="zh-CN" dirty="0" smtClean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OA</a:t>
            </a:r>
            <a:r>
              <a:rPr lang="zh-CN" altLang="en-US" dirty="0" smtClean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项目组联系</a:t>
            </a:r>
            <a:r>
              <a:rPr lang="zh-CN" altLang="en-US" dirty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，我们将真诚的帮助你解决使用中的问题</a:t>
            </a:r>
            <a:r>
              <a:rPr lang="zh-CN" altLang="en-US" dirty="0" smtClean="0">
                <a:solidFill>
                  <a:srgbClr val="000000"/>
                </a:solidFill>
                <a:latin typeface="微软雅黑" charset="0"/>
                <a:ea typeface="微软雅黑" charset="0"/>
                <a:cs typeface="微软雅黑" charset="0"/>
              </a:rPr>
              <a:t>。</a:t>
            </a:r>
            <a:endParaRPr lang="en-US" altLang="zh-CN" dirty="0" smtClean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algn="l"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algn="l"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algn="l"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331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55676" y="2040837"/>
            <a:ext cx="7560840" cy="530913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749"/>
            <a:r>
              <a:rPr kumimoji="1" lang="zh-CN" altLang="en-US" sz="3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项目总体目标</a:t>
            </a:r>
            <a:endParaRPr kumimoji="1" lang="zh-CN" altLang="en-US" sz="3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3658" y="1599642"/>
            <a:ext cx="10801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709683" y="1545640"/>
            <a:ext cx="276192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749" eaLnBrk="1" hangingPunct="1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748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>
          <a:xfrm>
            <a:off x="4217198" y="668990"/>
            <a:ext cx="4531267" cy="427331"/>
            <a:chOff x="6703051" y="2663661"/>
            <a:chExt cx="6617750" cy="569774"/>
          </a:xfrm>
        </p:grpSpPr>
        <p:sp>
          <p:nvSpPr>
            <p:cNvPr id="8" name="文本框 7"/>
            <p:cNvSpPr txBox="1"/>
            <p:nvPr/>
          </p:nvSpPr>
          <p:spPr>
            <a:xfrm>
              <a:off x="6703051" y="2663661"/>
              <a:ext cx="6617750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泛微软件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703051" y="2946177"/>
              <a:ext cx="3233377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rgbClr val="FDFDFD"/>
                  </a:solidFill>
                  <a:latin typeface="Arial" pitchFamily="34" charset="0"/>
                  <a:ea typeface="Batang" panose="02030600000101010101" pitchFamily="18" charset="-127"/>
                  <a:cs typeface="Arial" pitchFamily="34" charset="0"/>
                </a:rPr>
                <a:t>Weaver Software</a:t>
              </a:r>
              <a:endParaRPr lang="zh-CN" altLang="en-US" sz="800" dirty="0">
                <a:solidFill>
                  <a:srgbClr val="FDFDFD"/>
                </a:solidFill>
                <a:latin typeface="Arial" pitchFamily="34" charset="0"/>
                <a:ea typeface="Batang" panose="02030600000101010101" pitchFamily="18" charset="-127"/>
                <a:cs typeface="Arial" pitchFamily="34" charset="0"/>
              </a:endParaRPr>
            </a:p>
          </p:txBody>
        </p:sp>
      </p:grpSp>
      <p:pic>
        <p:nvPicPr>
          <p:cNvPr id="11" name="图片 10" descr="图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7099" y="123478"/>
            <a:ext cx="822892" cy="89603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srgbClr val="EE3635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" y="1563638"/>
            <a:ext cx="9144000" cy="23042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1052513" indent="-1052513" algn="ctr" eaLnBrk="0" hangingPunct="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z="6000" b="1" dirty="0">
                <a:solidFill>
                  <a:schemeClr val="bg1"/>
                </a:solidFill>
                <a:latin typeface="宋体" pitchFamily="2" charset="-122"/>
              </a:rPr>
              <a:t>谢谢大家</a:t>
            </a:r>
          </a:p>
          <a:p>
            <a:pPr marL="1052513" indent="-1052513" algn="ctr" eaLnBrk="0" hangingPunct="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zh-CN" altLang="en-US" sz="2000" b="1" dirty="0">
              <a:solidFill>
                <a:schemeClr val="bg1"/>
              </a:solidFill>
              <a:latin typeface="宋体" pitchFamily="2" charset="-122"/>
            </a:endParaRPr>
          </a:p>
          <a:p>
            <a:pPr marL="1052513" indent="-1052513" algn="ctr"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如有疑问或需协助，请直接联系：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OA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项目组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63888" y="386789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项目经理：马好利</a:t>
            </a:r>
            <a:r>
              <a:rPr lang="en-US" altLang="zh-CN" dirty="0" smtClean="0"/>
              <a:t>/</a:t>
            </a:r>
            <a:r>
              <a:rPr lang="zh-CN" altLang="en-US" dirty="0" smtClean="0"/>
              <a:t>联系电话</a:t>
            </a:r>
            <a:r>
              <a:rPr lang="en-US" altLang="zh-CN" dirty="0" smtClean="0"/>
              <a:t>18530896886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531546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4306" y="74788"/>
            <a:ext cx="80401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 smtClean="0">
                <a:solidFill>
                  <a:srgbClr val="0070C0"/>
                </a:solidFill>
              </a:rPr>
              <a:t>春来教育协同管理平台建设规划蓝图</a:t>
            </a:r>
            <a:endParaRPr lang="zh-CN" altLang="en-US" sz="2100" dirty="0">
              <a:solidFill>
                <a:srgbClr val="0070C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9733" y="593508"/>
            <a:ext cx="2209735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50" dirty="0">
                <a:solidFill>
                  <a:srgbClr val="0070C0"/>
                </a:solidFill>
              </a:rPr>
              <a:t>构建统一、高效、集成、融合的协同管理平台</a:t>
            </a:r>
            <a:endParaRPr lang="en-US" altLang="zh-CN" sz="750" dirty="0">
              <a:solidFill>
                <a:srgbClr val="0070C0"/>
              </a:solidFill>
            </a:endParaRPr>
          </a:p>
        </p:txBody>
      </p:sp>
      <p:sp>
        <p:nvSpPr>
          <p:cNvPr id="79" name="圆角矩形 78"/>
          <p:cNvSpPr/>
          <p:nvPr/>
        </p:nvSpPr>
        <p:spPr bwMode="auto">
          <a:xfrm>
            <a:off x="1366413" y="3992980"/>
            <a:ext cx="7740000" cy="1066558"/>
          </a:xfrm>
          <a:prstGeom prst="roundRect">
            <a:avLst>
              <a:gd name="adj" fmla="val 3748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755577" y="1503936"/>
            <a:ext cx="539750" cy="6392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05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前台：</a:t>
            </a:r>
            <a:endParaRPr lang="en-US" altLang="zh-CN" sz="105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105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统一门户中心</a:t>
            </a:r>
            <a:endParaRPr lang="en-US" altLang="zh-CN" sz="105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圆角矩形 80"/>
          <p:cNvSpPr/>
          <p:nvPr/>
        </p:nvSpPr>
        <p:spPr bwMode="auto">
          <a:xfrm>
            <a:off x="1385813" y="1682424"/>
            <a:ext cx="7724775" cy="544778"/>
          </a:xfrm>
          <a:prstGeom prst="roundRect">
            <a:avLst>
              <a:gd name="adj" fmla="val 581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755577" y="2348172"/>
            <a:ext cx="539750" cy="160227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05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中台：应用构件中心</a:t>
            </a:r>
          </a:p>
        </p:txBody>
      </p:sp>
      <p:sp>
        <p:nvSpPr>
          <p:cNvPr id="83" name="圆角矩形 82"/>
          <p:cNvSpPr/>
          <p:nvPr/>
        </p:nvSpPr>
        <p:spPr bwMode="auto">
          <a:xfrm>
            <a:off x="1549981" y="4214423"/>
            <a:ext cx="1081088" cy="21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825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门户引擎</a:t>
            </a:r>
          </a:p>
        </p:txBody>
      </p:sp>
      <p:sp>
        <p:nvSpPr>
          <p:cNvPr id="84" name="圆角矩形 83"/>
          <p:cNvSpPr/>
          <p:nvPr/>
        </p:nvSpPr>
        <p:spPr bwMode="auto">
          <a:xfrm>
            <a:off x="1539509" y="4479381"/>
            <a:ext cx="1079500" cy="21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825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多组织管理</a:t>
            </a:r>
          </a:p>
        </p:txBody>
      </p:sp>
      <p:sp>
        <p:nvSpPr>
          <p:cNvPr id="85" name="圆角矩形 84"/>
          <p:cNvSpPr/>
          <p:nvPr/>
        </p:nvSpPr>
        <p:spPr bwMode="auto">
          <a:xfrm>
            <a:off x="2727612" y="4214423"/>
            <a:ext cx="1081088" cy="21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825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业务建模</a:t>
            </a:r>
          </a:p>
        </p:txBody>
      </p:sp>
      <p:sp>
        <p:nvSpPr>
          <p:cNvPr id="86" name="圆角矩形 85"/>
          <p:cNvSpPr/>
          <p:nvPr/>
        </p:nvSpPr>
        <p:spPr bwMode="auto">
          <a:xfrm>
            <a:off x="3933435" y="4214423"/>
            <a:ext cx="1188000" cy="21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825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流程引擎</a:t>
            </a:r>
          </a:p>
        </p:txBody>
      </p:sp>
      <p:sp>
        <p:nvSpPr>
          <p:cNvPr id="87" name="圆角矩形 86"/>
          <p:cNvSpPr/>
          <p:nvPr/>
        </p:nvSpPr>
        <p:spPr bwMode="auto">
          <a:xfrm>
            <a:off x="5244307" y="4214423"/>
            <a:ext cx="1079500" cy="21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825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文档引擎</a:t>
            </a:r>
          </a:p>
        </p:txBody>
      </p:sp>
      <p:sp>
        <p:nvSpPr>
          <p:cNvPr id="88" name="圆角矩形 87"/>
          <p:cNvSpPr/>
          <p:nvPr/>
        </p:nvSpPr>
        <p:spPr bwMode="auto">
          <a:xfrm>
            <a:off x="6427007" y="4214423"/>
            <a:ext cx="1152000" cy="21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825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报表引擎</a:t>
            </a:r>
          </a:p>
        </p:txBody>
      </p:sp>
      <p:sp>
        <p:nvSpPr>
          <p:cNvPr id="89" name="圆角矩形 88"/>
          <p:cNvSpPr/>
          <p:nvPr/>
        </p:nvSpPr>
        <p:spPr bwMode="auto">
          <a:xfrm>
            <a:off x="2716794" y="4479381"/>
            <a:ext cx="1079500" cy="21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825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系统分权引擎</a:t>
            </a:r>
          </a:p>
        </p:txBody>
      </p:sp>
      <p:sp>
        <p:nvSpPr>
          <p:cNvPr id="90" name="圆角矩形 89"/>
          <p:cNvSpPr/>
          <p:nvPr/>
        </p:nvSpPr>
        <p:spPr bwMode="auto">
          <a:xfrm>
            <a:off x="7678310" y="4479381"/>
            <a:ext cx="1152000" cy="21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825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消息引擎</a:t>
            </a:r>
          </a:p>
        </p:txBody>
      </p:sp>
      <p:sp>
        <p:nvSpPr>
          <p:cNvPr id="91" name="圆角矩形 90"/>
          <p:cNvSpPr/>
          <p:nvPr/>
        </p:nvSpPr>
        <p:spPr bwMode="auto">
          <a:xfrm>
            <a:off x="7678310" y="4214423"/>
            <a:ext cx="1152000" cy="21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825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外部系统接口引擎</a:t>
            </a:r>
          </a:p>
        </p:txBody>
      </p:sp>
      <p:sp>
        <p:nvSpPr>
          <p:cNvPr id="92" name="圆角矩形 91"/>
          <p:cNvSpPr/>
          <p:nvPr/>
        </p:nvSpPr>
        <p:spPr bwMode="auto">
          <a:xfrm>
            <a:off x="1385813" y="1492449"/>
            <a:ext cx="7740000" cy="758775"/>
          </a:xfrm>
          <a:prstGeom prst="roundRect">
            <a:avLst>
              <a:gd name="adj" fmla="val 374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9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3" name="圆角矩形 92"/>
          <p:cNvSpPr/>
          <p:nvPr/>
        </p:nvSpPr>
        <p:spPr bwMode="auto">
          <a:xfrm>
            <a:off x="5652120" y="1806964"/>
            <a:ext cx="788215" cy="2017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05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流程中心</a:t>
            </a:r>
          </a:p>
        </p:txBody>
      </p:sp>
      <p:sp>
        <p:nvSpPr>
          <p:cNvPr id="98" name="圆角矩形 97"/>
          <p:cNvSpPr/>
          <p:nvPr/>
        </p:nvSpPr>
        <p:spPr bwMode="auto">
          <a:xfrm>
            <a:off x="6516216" y="1806964"/>
            <a:ext cx="768125" cy="2017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05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个人日程</a:t>
            </a:r>
          </a:p>
        </p:txBody>
      </p:sp>
      <p:sp>
        <p:nvSpPr>
          <p:cNvPr id="99" name="圆角矩形 98"/>
          <p:cNvSpPr/>
          <p:nvPr/>
        </p:nvSpPr>
        <p:spPr bwMode="auto">
          <a:xfrm>
            <a:off x="7360222" y="1806963"/>
            <a:ext cx="759665" cy="188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05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会议安排</a:t>
            </a:r>
          </a:p>
        </p:txBody>
      </p:sp>
      <p:sp>
        <p:nvSpPr>
          <p:cNvPr id="100" name="AutoShape 39"/>
          <p:cNvSpPr>
            <a:spLocks noChangeArrowheads="1"/>
          </p:cNvSpPr>
          <p:nvPr/>
        </p:nvSpPr>
        <p:spPr bwMode="auto">
          <a:xfrm flipV="1">
            <a:off x="2003326" y="2201802"/>
            <a:ext cx="347663" cy="142875"/>
          </a:xfrm>
          <a:prstGeom prst="downArrow">
            <a:avLst>
              <a:gd name="adj1" fmla="val 50000"/>
              <a:gd name="adj2" fmla="val 72491"/>
            </a:avLst>
          </a:prstGeom>
          <a:solidFill>
            <a:srgbClr val="007E5D">
              <a:alpha val="29019"/>
            </a:srgb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CN" altLang="en-US" sz="21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101" name="单圆角矩形 100"/>
          <p:cNvSpPr/>
          <p:nvPr/>
        </p:nvSpPr>
        <p:spPr bwMode="auto">
          <a:xfrm>
            <a:off x="1925873" y="1833686"/>
            <a:ext cx="1224000" cy="162000"/>
          </a:xfrm>
          <a:prstGeom prst="snip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/>
          <a:lstStyle/>
          <a:p>
            <a:pPr algn="ctr" eaLnBrk="0" hangingPunct="0"/>
            <a:r>
              <a:rPr lang="zh-CN" altLang="en-US" sz="105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前台</a:t>
            </a:r>
            <a:r>
              <a:rPr lang="zh-CN" altLang="en-US" sz="1050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05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</a:t>
            </a:r>
            <a:r>
              <a:rPr lang="zh-CN" altLang="en-US" sz="1050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统一</a:t>
            </a:r>
            <a:r>
              <a:rPr lang="zh-CN" altLang="en-US" sz="105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门户</a:t>
            </a:r>
          </a:p>
        </p:txBody>
      </p:sp>
      <p:sp>
        <p:nvSpPr>
          <p:cNvPr id="102" name="矩形 101"/>
          <p:cNvSpPr/>
          <p:nvPr/>
        </p:nvSpPr>
        <p:spPr bwMode="auto">
          <a:xfrm>
            <a:off x="770793" y="3994200"/>
            <a:ext cx="539750" cy="1065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05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后台：引擎平台</a:t>
            </a:r>
          </a:p>
        </p:txBody>
      </p:sp>
      <p:sp>
        <p:nvSpPr>
          <p:cNvPr id="103" name="圆角矩形 102"/>
          <p:cNvSpPr/>
          <p:nvPr/>
        </p:nvSpPr>
        <p:spPr bwMode="auto">
          <a:xfrm>
            <a:off x="1522779" y="4744912"/>
            <a:ext cx="1079500" cy="21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825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元数据管理</a:t>
            </a:r>
          </a:p>
        </p:txBody>
      </p:sp>
      <p:sp>
        <p:nvSpPr>
          <p:cNvPr id="104" name="圆角矩形 103"/>
          <p:cNvSpPr/>
          <p:nvPr/>
        </p:nvSpPr>
        <p:spPr bwMode="auto">
          <a:xfrm>
            <a:off x="2723750" y="4744912"/>
            <a:ext cx="1079500" cy="21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825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缓存管理</a:t>
            </a:r>
          </a:p>
        </p:txBody>
      </p:sp>
      <p:sp>
        <p:nvSpPr>
          <p:cNvPr id="105" name="圆角矩形 104"/>
          <p:cNvSpPr/>
          <p:nvPr/>
        </p:nvSpPr>
        <p:spPr bwMode="auto">
          <a:xfrm>
            <a:off x="6440243" y="4755622"/>
            <a:ext cx="1152000" cy="21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825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825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6" name="圆角矩形 105"/>
          <p:cNvSpPr/>
          <p:nvPr/>
        </p:nvSpPr>
        <p:spPr bwMode="auto">
          <a:xfrm>
            <a:off x="3938562" y="4484789"/>
            <a:ext cx="1188000" cy="21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825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统一用户管理</a:t>
            </a:r>
          </a:p>
        </p:txBody>
      </p:sp>
      <p:sp>
        <p:nvSpPr>
          <p:cNvPr id="107" name="圆角矩形 106"/>
          <p:cNvSpPr/>
          <p:nvPr/>
        </p:nvSpPr>
        <p:spPr bwMode="auto">
          <a:xfrm>
            <a:off x="5244307" y="4760017"/>
            <a:ext cx="1072020" cy="2008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825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二次开发平台</a:t>
            </a:r>
          </a:p>
        </p:txBody>
      </p:sp>
      <p:sp>
        <p:nvSpPr>
          <p:cNvPr id="108" name="AutoShape 39"/>
          <p:cNvSpPr>
            <a:spLocks noChangeArrowheads="1"/>
          </p:cNvSpPr>
          <p:nvPr/>
        </p:nvSpPr>
        <p:spPr bwMode="auto">
          <a:xfrm flipV="1">
            <a:off x="7968693" y="2208905"/>
            <a:ext cx="347663" cy="142875"/>
          </a:xfrm>
          <a:prstGeom prst="downArrow">
            <a:avLst>
              <a:gd name="adj1" fmla="val 50000"/>
              <a:gd name="adj2" fmla="val 72491"/>
            </a:avLst>
          </a:prstGeom>
          <a:solidFill>
            <a:srgbClr val="007E5D">
              <a:alpha val="29019"/>
            </a:srgb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CN" altLang="en-US" sz="21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109" name="AutoShape 39"/>
          <p:cNvSpPr>
            <a:spLocks noChangeArrowheads="1"/>
          </p:cNvSpPr>
          <p:nvPr/>
        </p:nvSpPr>
        <p:spPr bwMode="auto">
          <a:xfrm rot="10800000" flipV="1">
            <a:off x="5976144" y="2235337"/>
            <a:ext cx="347663" cy="142875"/>
          </a:xfrm>
          <a:prstGeom prst="downArrow">
            <a:avLst>
              <a:gd name="adj1" fmla="val 50000"/>
              <a:gd name="adj2" fmla="val 72491"/>
            </a:avLst>
          </a:prstGeom>
          <a:solidFill>
            <a:srgbClr val="007E5D">
              <a:alpha val="29019"/>
            </a:srgb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CN" altLang="en-US" sz="21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110" name="圆角矩形 109"/>
          <p:cNvSpPr/>
          <p:nvPr/>
        </p:nvSpPr>
        <p:spPr bwMode="auto">
          <a:xfrm>
            <a:off x="3946089" y="4755622"/>
            <a:ext cx="1180474" cy="2052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825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数据转换管理</a:t>
            </a:r>
          </a:p>
        </p:txBody>
      </p:sp>
      <p:sp>
        <p:nvSpPr>
          <p:cNvPr id="111" name="圆角矩形 110"/>
          <p:cNvSpPr/>
          <p:nvPr/>
        </p:nvSpPr>
        <p:spPr bwMode="auto">
          <a:xfrm>
            <a:off x="5236827" y="4479381"/>
            <a:ext cx="1079500" cy="21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825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定时任务调度</a:t>
            </a:r>
          </a:p>
        </p:txBody>
      </p:sp>
      <p:sp>
        <p:nvSpPr>
          <p:cNvPr id="112" name="圆角矩形 111"/>
          <p:cNvSpPr/>
          <p:nvPr/>
        </p:nvSpPr>
        <p:spPr bwMode="auto">
          <a:xfrm>
            <a:off x="6425920" y="4479381"/>
            <a:ext cx="1152000" cy="21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825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中间库</a:t>
            </a:r>
          </a:p>
        </p:txBody>
      </p:sp>
      <p:sp>
        <p:nvSpPr>
          <p:cNvPr id="113" name="单圆角矩形 112"/>
          <p:cNvSpPr/>
          <p:nvPr/>
        </p:nvSpPr>
        <p:spPr bwMode="auto">
          <a:xfrm>
            <a:off x="1386416" y="2354049"/>
            <a:ext cx="1296000" cy="224437"/>
          </a:xfrm>
          <a:prstGeom prst="snip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/>
          <a:lstStyle/>
          <a:p>
            <a:pPr algn="ctr" eaLnBrk="0" hangingPunct="0"/>
            <a:r>
              <a:rPr lang="zh-CN" altLang="en-US" sz="9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中台：应用构件中心</a:t>
            </a:r>
          </a:p>
        </p:txBody>
      </p:sp>
      <p:sp>
        <p:nvSpPr>
          <p:cNvPr id="114" name="单圆角矩形 113"/>
          <p:cNvSpPr/>
          <p:nvPr/>
        </p:nvSpPr>
        <p:spPr bwMode="auto">
          <a:xfrm>
            <a:off x="1373763" y="3990119"/>
            <a:ext cx="1296000" cy="162000"/>
          </a:xfrm>
          <a:prstGeom prst="snipRoundRect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/>
          <a:lstStyle/>
          <a:p>
            <a:pPr eaLnBrk="0" hangingPunct="0"/>
            <a:r>
              <a:rPr lang="zh-CN" altLang="en-US" sz="825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后台：引擎平台</a:t>
            </a:r>
          </a:p>
        </p:txBody>
      </p:sp>
      <p:grpSp>
        <p:nvGrpSpPr>
          <p:cNvPr id="115" name="Group 17"/>
          <p:cNvGrpSpPr/>
          <p:nvPr/>
        </p:nvGrpSpPr>
        <p:grpSpPr bwMode="auto">
          <a:xfrm>
            <a:off x="4247654" y="1009088"/>
            <a:ext cx="2856233" cy="265510"/>
            <a:chOff x="2386" y="562"/>
            <a:chExt cx="2114" cy="223"/>
          </a:xfrm>
        </p:grpSpPr>
        <p:pic>
          <p:nvPicPr>
            <p:cNvPr id="116" name="Rectangle 31314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" y="562"/>
              <a:ext cx="41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TextBox 3131410"/>
            <p:cNvSpPr txBox="1">
              <a:spLocks noChangeArrowheads="1"/>
            </p:cNvSpPr>
            <p:nvPr/>
          </p:nvSpPr>
          <p:spPr bwMode="auto">
            <a:xfrm>
              <a:off x="2386" y="590"/>
              <a:ext cx="5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99845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defTabSz="1299845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defTabSz="1299845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defTabSz="1299845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defTabSz="1299845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defTabSz="129984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defTabSz="129984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defTabSz="129984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defTabSz="129984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900" dirty="0">
                  <a:latin typeface="微软雅黑" pitchFamily="34" charset="-122"/>
                  <a:ea typeface="微软雅黑" pitchFamily="34" charset="-122"/>
                </a:rPr>
                <a:t>笔记本</a:t>
              </a:r>
              <a:endParaRPr lang="en-US" altLang="zh-CN" sz="9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8" name="TextBox 3131410"/>
            <p:cNvSpPr txBox="1">
              <a:spLocks noChangeArrowheads="1"/>
            </p:cNvSpPr>
            <p:nvPr/>
          </p:nvSpPr>
          <p:spPr bwMode="auto">
            <a:xfrm>
              <a:off x="3999" y="590"/>
              <a:ext cx="5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99845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defTabSz="1299845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defTabSz="1299845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defTabSz="1299845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defTabSz="1299845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defTabSz="129984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defTabSz="129984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defTabSz="129984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defTabSz="129984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900" dirty="0">
                  <a:latin typeface="微软雅黑" pitchFamily="34" charset="-122"/>
                  <a:ea typeface="微软雅黑" pitchFamily="34" charset="-122"/>
                </a:rPr>
                <a:t>手机</a:t>
              </a:r>
              <a:endParaRPr lang="en-US" altLang="zh-CN" sz="9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9" name="Group 23"/>
          <p:cNvGrpSpPr/>
          <p:nvPr/>
        </p:nvGrpSpPr>
        <p:grpSpPr bwMode="auto">
          <a:xfrm>
            <a:off x="1643302" y="1041704"/>
            <a:ext cx="1083603" cy="246173"/>
            <a:chOff x="1261" y="562"/>
            <a:chExt cx="538" cy="236"/>
          </a:xfrm>
        </p:grpSpPr>
        <p:pic>
          <p:nvPicPr>
            <p:cNvPr id="120" name="Rectangle 31314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" y="562"/>
              <a:ext cx="17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TextBox 3131416"/>
            <p:cNvSpPr txBox="1">
              <a:spLocks noChangeArrowheads="1"/>
            </p:cNvSpPr>
            <p:nvPr/>
          </p:nvSpPr>
          <p:spPr bwMode="auto">
            <a:xfrm>
              <a:off x="1261" y="583"/>
              <a:ext cx="44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99845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defTabSz="1299845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defTabSz="1299845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defTabSz="1299845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defTabSz="1299845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defTabSz="129984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defTabSz="129984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defTabSz="129984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defTabSz="129984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900" dirty="0">
                  <a:latin typeface="微软雅黑" pitchFamily="34" charset="-122"/>
                  <a:ea typeface="微软雅黑" pitchFamily="34" charset="-122"/>
                </a:rPr>
                <a:t>平板电脑</a:t>
              </a:r>
              <a:endParaRPr lang="en-US" altLang="zh-CN" sz="9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87" y="983310"/>
            <a:ext cx="199106" cy="29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燕尾形 123"/>
          <p:cNvSpPr/>
          <p:nvPr/>
        </p:nvSpPr>
        <p:spPr>
          <a:xfrm rot="5400000">
            <a:off x="39007" y="1588661"/>
            <a:ext cx="713058" cy="720080"/>
          </a:xfrm>
          <a:prstGeom prst="chevron">
            <a:avLst>
              <a:gd name="adj" fmla="val 24440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zh-CN" altLang="en-US" sz="1200" b="1" dirty="0" smtClean="0">
                <a:solidFill>
                  <a:srgbClr val="002060"/>
                </a:solidFill>
                <a:latin typeface="+mj-ea"/>
                <a:ea typeface="+mj-ea"/>
              </a:rPr>
              <a:t>核</a:t>
            </a:r>
            <a:endParaRPr lang="en-US" altLang="zh-CN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zh-CN" altLang="en-US" sz="1200" b="1" dirty="0">
                <a:solidFill>
                  <a:srgbClr val="002060"/>
                </a:solidFill>
                <a:latin typeface="+mj-ea"/>
                <a:ea typeface="+mj-ea"/>
              </a:rPr>
              <a:t>心门户</a:t>
            </a:r>
          </a:p>
        </p:txBody>
      </p:sp>
      <p:sp>
        <p:nvSpPr>
          <p:cNvPr id="125" name="五边形 124"/>
          <p:cNvSpPr/>
          <p:nvPr/>
        </p:nvSpPr>
        <p:spPr>
          <a:xfrm rot="5400000">
            <a:off x="90375" y="964574"/>
            <a:ext cx="620688" cy="709713"/>
          </a:xfrm>
          <a:prstGeom prst="homePlate">
            <a:avLst>
              <a:gd name="adj" fmla="val 24002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002060"/>
                </a:solidFill>
                <a:latin typeface="+mj-ea"/>
                <a:ea typeface="+mj-ea"/>
              </a:rPr>
              <a:t>多种访问入口</a:t>
            </a:r>
          </a:p>
        </p:txBody>
      </p:sp>
      <p:sp>
        <p:nvSpPr>
          <p:cNvPr id="126" name="燕尾形 125"/>
          <p:cNvSpPr/>
          <p:nvPr/>
        </p:nvSpPr>
        <p:spPr>
          <a:xfrm rot="5400000">
            <a:off x="-407181" y="2816659"/>
            <a:ext cx="1605437" cy="720080"/>
          </a:xfrm>
          <a:prstGeom prst="chevron">
            <a:avLst>
              <a:gd name="adj" fmla="val 24440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002060"/>
                </a:solidFill>
                <a:latin typeface="+mj-ea"/>
                <a:ea typeface="+mj-ea"/>
              </a:rPr>
              <a:t>各种应</a:t>
            </a:r>
            <a:endParaRPr lang="en-US" altLang="zh-CN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zh-CN" altLang="en-US" sz="1200" b="1" dirty="0">
                <a:solidFill>
                  <a:srgbClr val="002060"/>
                </a:solidFill>
                <a:latin typeface="+mj-ea"/>
                <a:ea typeface="+mj-ea"/>
              </a:rPr>
              <a:t>用模块</a:t>
            </a:r>
          </a:p>
        </p:txBody>
      </p:sp>
      <p:sp>
        <p:nvSpPr>
          <p:cNvPr id="127" name="燕尾形 126"/>
          <p:cNvSpPr/>
          <p:nvPr/>
        </p:nvSpPr>
        <p:spPr>
          <a:xfrm rot="5400000">
            <a:off x="-171527" y="4132433"/>
            <a:ext cx="1134126" cy="720080"/>
          </a:xfrm>
          <a:prstGeom prst="chevron">
            <a:avLst>
              <a:gd name="adj" fmla="val 24440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zh-CN" altLang="en-US" sz="1200" b="1" dirty="0">
                <a:solidFill>
                  <a:srgbClr val="002060"/>
                </a:solidFill>
                <a:latin typeface="+mj-ea"/>
                <a:ea typeface="+mj-ea"/>
              </a:rPr>
              <a:t>一个支</a:t>
            </a:r>
            <a:endParaRPr lang="en-US" altLang="zh-CN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zh-CN" altLang="en-US" sz="1200" b="1" dirty="0">
                <a:solidFill>
                  <a:srgbClr val="002060"/>
                </a:solidFill>
                <a:latin typeface="+mj-ea"/>
                <a:ea typeface="+mj-ea"/>
              </a:rPr>
              <a:t>撑平台</a:t>
            </a:r>
            <a:endParaRPr lang="en-US" altLang="zh-CN" sz="1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28" name="Rectangle 35"/>
          <p:cNvSpPr>
            <a:spLocks noChangeArrowheads="1"/>
          </p:cNvSpPr>
          <p:nvPr/>
        </p:nvSpPr>
        <p:spPr bwMode="ltGray">
          <a:xfrm>
            <a:off x="791580" y="1279116"/>
            <a:ext cx="8316924" cy="1620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9056" tIns="34529" rIns="69056" bIns="34529" anchor="ctr"/>
          <a:lstStyle/>
          <a:p>
            <a:pPr>
              <a:defRPr/>
            </a:pP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用户</a:t>
            </a:r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领导</a:t>
            </a:r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员工</a:t>
            </a:r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…)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55255" y="2348172"/>
            <a:ext cx="7749629" cy="1602278"/>
            <a:chOff x="1355255" y="2348172"/>
            <a:chExt cx="7749629" cy="1602278"/>
          </a:xfrm>
        </p:grpSpPr>
        <p:sp>
          <p:nvSpPr>
            <p:cNvPr id="78" name="圆角矩形 77"/>
            <p:cNvSpPr/>
            <p:nvPr/>
          </p:nvSpPr>
          <p:spPr bwMode="auto">
            <a:xfrm>
              <a:off x="1355255" y="2348172"/>
              <a:ext cx="7749629" cy="1602278"/>
            </a:xfrm>
            <a:prstGeom prst="roundRect">
              <a:avLst>
                <a:gd name="adj" fmla="val 3748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0" name="AutoShape 93"/>
            <p:cNvSpPr>
              <a:spLocks noChangeArrowheads="1"/>
            </p:cNvSpPr>
            <p:nvPr/>
          </p:nvSpPr>
          <p:spPr bwMode="auto">
            <a:xfrm>
              <a:off x="2871969" y="2559241"/>
              <a:ext cx="5560301" cy="1269000"/>
            </a:xfrm>
            <a:prstGeom prst="roundRect">
              <a:avLst>
                <a:gd name="adj" fmla="val 2597"/>
              </a:avLst>
            </a:prstGeom>
            <a:ln w="2222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 sz="135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131" name="圆角矩形 130"/>
          <p:cNvSpPr/>
          <p:nvPr/>
        </p:nvSpPr>
        <p:spPr bwMode="auto">
          <a:xfrm>
            <a:off x="5585263" y="2859782"/>
            <a:ext cx="288000" cy="7972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05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会议管理</a:t>
            </a:r>
          </a:p>
        </p:txBody>
      </p:sp>
      <p:sp>
        <p:nvSpPr>
          <p:cNvPr id="139" name="圆角矩形 138"/>
          <p:cNvSpPr/>
          <p:nvPr/>
        </p:nvSpPr>
        <p:spPr bwMode="auto">
          <a:xfrm>
            <a:off x="7921855" y="2859782"/>
            <a:ext cx="288000" cy="7972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05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endParaRPr lang="zh-CN" altLang="en-US" sz="105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4" name="圆角矩形 133"/>
          <p:cNvSpPr/>
          <p:nvPr/>
        </p:nvSpPr>
        <p:spPr bwMode="auto">
          <a:xfrm>
            <a:off x="3105762" y="2859782"/>
            <a:ext cx="288000" cy="7972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05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工作流程</a:t>
            </a:r>
            <a:endParaRPr lang="zh-CN" altLang="en-US" sz="105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6" name="圆角矩形 135"/>
          <p:cNvSpPr/>
          <p:nvPr/>
        </p:nvSpPr>
        <p:spPr bwMode="auto">
          <a:xfrm>
            <a:off x="4761112" y="2859782"/>
            <a:ext cx="288000" cy="7972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05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知识管理</a:t>
            </a:r>
          </a:p>
        </p:txBody>
      </p:sp>
      <p:sp>
        <p:nvSpPr>
          <p:cNvPr id="147" name="AutoShape 39"/>
          <p:cNvSpPr>
            <a:spLocks noChangeArrowheads="1"/>
          </p:cNvSpPr>
          <p:nvPr/>
        </p:nvSpPr>
        <p:spPr bwMode="auto">
          <a:xfrm rot="10800000" flipV="1">
            <a:off x="3959920" y="2231104"/>
            <a:ext cx="347663" cy="142875"/>
          </a:xfrm>
          <a:prstGeom prst="downArrow">
            <a:avLst>
              <a:gd name="adj1" fmla="val 50000"/>
              <a:gd name="adj2" fmla="val 72491"/>
            </a:avLst>
          </a:prstGeom>
          <a:solidFill>
            <a:srgbClr val="007E5D">
              <a:alpha val="29019"/>
            </a:srgb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CN" altLang="en-US" sz="210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74" name="单圆角矩形 73"/>
          <p:cNvSpPr/>
          <p:nvPr/>
        </p:nvSpPr>
        <p:spPr bwMode="auto">
          <a:xfrm>
            <a:off x="1920431" y="2074012"/>
            <a:ext cx="1224000" cy="162000"/>
          </a:xfrm>
          <a:prstGeom prst="snip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/>
          <a:lstStyle/>
          <a:p>
            <a:pPr algn="ctr" eaLnBrk="0" hangingPunct="0"/>
            <a:r>
              <a:rPr lang="zh-CN" altLang="en-US" sz="105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信息发布</a:t>
            </a:r>
            <a:r>
              <a:rPr lang="en-US" altLang="zh-CN" sz="105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05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共享门户</a:t>
            </a:r>
          </a:p>
        </p:txBody>
      </p:sp>
      <p:sp>
        <p:nvSpPr>
          <p:cNvPr id="75" name="圆角矩形 74"/>
          <p:cNvSpPr/>
          <p:nvPr/>
        </p:nvSpPr>
        <p:spPr bwMode="auto">
          <a:xfrm>
            <a:off x="8185743" y="1812407"/>
            <a:ext cx="720000" cy="1889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05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05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单圆角矩形 75"/>
          <p:cNvSpPr/>
          <p:nvPr/>
        </p:nvSpPr>
        <p:spPr bwMode="auto">
          <a:xfrm>
            <a:off x="5833847" y="2057686"/>
            <a:ext cx="1224000" cy="162000"/>
          </a:xfrm>
          <a:prstGeom prst="snip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/>
          <a:lstStyle/>
          <a:p>
            <a:pPr algn="ctr" eaLnBrk="0" hangingPunct="0"/>
            <a:r>
              <a:rPr lang="zh-CN" altLang="en-US" sz="105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统一工作</a:t>
            </a:r>
            <a:r>
              <a:rPr lang="en-US" altLang="zh-CN" sz="105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05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管理门户</a:t>
            </a:r>
          </a:p>
        </p:txBody>
      </p:sp>
      <p:sp>
        <p:nvSpPr>
          <p:cNvPr id="64" name="圆角矩形 63"/>
          <p:cNvSpPr/>
          <p:nvPr/>
        </p:nvSpPr>
        <p:spPr bwMode="auto">
          <a:xfrm>
            <a:off x="7126989" y="2859782"/>
            <a:ext cx="288000" cy="7972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05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协作管理</a:t>
            </a:r>
            <a:endParaRPr lang="zh-CN" altLang="en-US" sz="105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圆角矩形 64"/>
          <p:cNvSpPr/>
          <p:nvPr/>
        </p:nvSpPr>
        <p:spPr bwMode="auto">
          <a:xfrm>
            <a:off x="6342045" y="2859782"/>
            <a:ext cx="288000" cy="7972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05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收发邮件</a:t>
            </a:r>
          </a:p>
        </p:txBody>
      </p:sp>
      <p:sp>
        <p:nvSpPr>
          <p:cNvPr id="63" name="圆角矩形 62"/>
          <p:cNvSpPr/>
          <p:nvPr/>
        </p:nvSpPr>
        <p:spPr bwMode="auto">
          <a:xfrm>
            <a:off x="3923928" y="2859782"/>
            <a:ext cx="288000" cy="7972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05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公文管理</a:t>
            </a:r>
            <a:endParaRPr lang="zh-CN" altLang="en-US" sz="105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6608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1" grpId="0" animBg="1"/>
      <p:bldP spid="139" grpId="0" animBg="1"/>
      <p:bldP spid="134" grpId="0" animBg="1"/>
      <p:bldP spid="136" grpId="0" animBg="1"/>
      <p:bldP spid="147" grpId="0" animBg="1"/>
      <p:bldP spid="74" grpId="0"/>
      <p:bldP spid="75" grpId="0" animBg="1"/>
      <p:bldP spid="76" grpId="0"/>
      <p:bldP spid="64" grpId="0" animBg="1"/>
      <p:bldP spid="65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59010" y="201142"/>
            <a:ext cx="41499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00" dirty="0">
                <a:solidFill>
                  <a:srgbClr val="0070C0"/>
                </a:solidFill>
              </a:rPr>
              <a:t>总体目标：五大功能应用中心</a:t>
            </a:r>
            <a:endParaRPr lang="en-US" altLang="zh-CN" sz="2100" dirty="0">
              <a:solidFill>
                <a:srgbClr val="0070C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9010" y="593558"/>
            <a:ext cx="231932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50" dirty="0">
                <a:solidFill>
                  <a:srgbClr val="0070C0"/>
                </a:solidFill>
              </a:rPr>
              <a:t>构建统一、高效、集成、融合的协同管理平台</a:t>
            </a:r>
            <a:endParaRPr lang="en-US" altLang="zh-CN" sz="750" dirty="0">
              <a:solidFill>
                <a:srgbClr val="0070C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000272" y="1407827"/>
            <a:ext cx="1330384" cy="600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30" name="矩形 29"/>
          <p:cNvSpPr/>
          <p:nvPr/>
        </p:nvSpPr>
        <p:spPr>
          <a:xfrm>
            <a:off x="26791" y="1407827"/>
            <a:ext cx="1330384" cy="600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31" name="矩形 30"/>
          <p:cNvSpPr/>
          <p:nvPr/>
        </p:nvSpPr>
        <p:spPr>
          <a:xfrm>
            <a:off x="3927412" y="1407827"/>
            <a:ext cx="1330384" cy="600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32" name="Freeform 165"/>
          <p:cNvSpPr>
            <a:spLocks noEditPoints="1"/>
          </p:cNvSpPr>
          <p:nvPr/>
        </p:nvSpPr>
        <p:spPr bwMode="auto">
          <a:xfrm>
            <a:off x="1545021" y="1527484"/>
            <a:ext cx="292894" cy="360760"/>
          </a:xfrm>
          <a:custGeom>
            <a:avLst/>
            <a:gdLst>
              <a:gd name="T0" fmla="*/ 103 w 104"/>
              <a:gd name="T1" fmla="*/ 49 h 128"/>
              <a:gd name="T2" fmla="*/ 91 w 104"/>
              <a:gd name="T3" fmla="*/ 25 h 128"/>
              <a:gd name="T4" fmla="*/ 88 w 104"/>
              <a:gd name="T5" fmla="*/ 24 h 128"/>
              <a:gd name="T6" fmla="*/ 64 w 104"/>
              <a:gd name="T7" fmla="*/ 24 h 128"/>
              <a:gd name="T8" fmla="*/ 64 w 104"/>
              <a:gd name="T9" fmla="*/ 16 h 128"/>
              <a:gd name="T10" fmla="*/ 48 w 104"/>
              <a:gd name="T11" fmla="*/ 0 h 128"/>
              <a:gd name="T12" fmla="*/ 40 w 104"/>
              <a:gd name="T13" fmla="*/ 0 h 128"/>
              <a:gd name="T14" fmla="*/ 24 w 104"/>
              <a:gd name="T15" fmla="*/ 16 h 128"/>
              <a:gd name="T16" fmla="*/ 24 w 104"/>
              <a:gd name="T17" fmla="*/ 24 h 128"/>
              <a:gd name="T18" fmla="*/ 8 w 104"/>
              <a:gd name="T19" fmla="*/ 24 h 128"/>
              <a:gd name="T20" fmla="*/ 0 w 104"/>
              <a:gd name="T21" fmla="*/ 32 h 128"/>
              <a:gd name="T22" fmla="*/ 0 w 104"/>
              <a:gd name="T23" fmla="*/ 72 h 128"/>
              <a:gd name="T24" fmla="*/ 8 w 104"/>
              <a:gd name="T25" fmla="*/ 80 h 128"/>
              <a:gd name="T26" fmla="*/ 24 w 104"/>
              <a:gd name="T27" fmla="*/ 80 h 128"/>
              <a:gd name="T28" fmla="*/ 24 w 104"/>
              <a:gd name="T29" fmla="*/ 112 h 128"/>
              <a:gd name="T30" fmla="*/ 40 w 104"/>
              <a:gd name="T31" fmla="*/ 128 h 128"/>
              <a:gd name="T32" fmla="*/ 48 w 104"/>
              <a:gd name="T33" fmla="*/ 128 h 128"/>
              <a:gd name="T34" fmla="*/ 64 w 104"/>
              <a:gd name="T35" fmla="*/ 112 h 128"/>
              <a:gd name="T36" fmla="*/ 64 w 104"/>
              <a:gd name="T37" fmla="*/ 80 h 128"/>
              <a:gd name="T38" fmla="*/ 88 w 104"/>
              <a:gd name="T39" fmla="*/ 80 h 128"/>
              <a:gd name="T40" fmla="*/ 88 w 104"/>
              <a:gd name="T41" fmla="*/ 80 h 128"/>
              <a:gd name="T42" fmla="*/ 91 w 104"/>
              <a:gd name="T43" fmla="*/ 79 h 128"/>
              <a:gd name="T44" fmla="*/ 103 w 104"/>
              <a:gd name="T45" fmla="*/ 55 h 128"/>
              <a:gd name="T46" fmla="*/ 104 w 104"/>
              <a:gd name="T47" fmla="*/ 52 h 128"/>
              <a:gd name="T48" fmla="*/ 103 w 104"/>
              <a:gd name="T49" fmla="*/ 49 h 128"/>
              <a:gd name="T50" fmla="*/ 32 w 104"/>
              <a:gd name="T51" fmla="*/ 16 h 128"/>
              <a:gd name="T52" fmla="*/ 40 w 104"/>
              <a:gd name="T53" fmla="*/ 8 h 128"/>
              <a:gd name="T54" fmla="*/ 48 w 104"/>
              <a:gd name="T55" fmla="*/ 8 h 128"/>
              <a:gd name="T56" fmla="*/ 56 w 104"/>
              <a:gd name="T57" fmla="*/ 16 h 128"/>
              <a:gd name="T58" fmla="*/ 56 w 104"/>
              <a:gd name="T59" fmla="*/ 24 h 128"/>
              <a:gd name="T60" fmla="*/ 32 w 104"/>
              <a:gd name="T61" fmla="*/ 24 h 128"/>
              <a:gd name="T62" fmla="*/ 32 w 104"/>
              <a:gd name="T63" fmla="*/ 16 h 128"/>
              <a:gd name="T64" fmla="*/ 56 w 104"/>
              <a:gd name="T65" fmla="*/ 112 h 128"/>
              <a:gd name="T66" fmla="*/ 48 w 104"/>
              <a:gd name="T67" fmla="*/ 120 h 128"/>
              <a:gd name="T68" fmla="*/ 40 w 104"/>
              <a:gd name="T69" fmla="*/ 120 h 128"/>
              <a:gd name="T70" fmla="*/ 32 w 104"/>
              <a:gd name="T71" fmla="*/ 112 h 128"/>
              <a:gd name="T72" fmla="*/ 32 w 104"/>
              <a:gd name="T73" fmla="*/ 80 h 128"/>
              <a:gd name="T74" fmla="*/ 56 w 104"/>
              <a:gd name="T75" fmla="*/ 80 h 128"/>
              <a:gd name="T76" fmla="*/ 56 w 104"/>
              <a:gd name="T77" fmla="*/ 112 h 128"/>
              <a:gd name="T78" fmla="*/ 86 w 104"/>
              <a:gd name="T79" fmla="*/ 71 h 128"/>
              <a:gd name="T80" fmla="*/ 84 w 104"/>
              <a:gd name="T81" fmla="*/ 72 h 128"/>
              <a:gd name="T82" fmla="*/ 12 w 104"/>
              <a:gd name="T83" fmla="*/ 72 h 128"/>
              <a:gd name="T84" fmla="*/ 8 w 104"/>
              <a:gd name="T85" fmla="*/ 68 h 128"/>
              <a:gd name="T86" fmla="*/ 8 w 104"/>
              <a:gd name="T87" fmla="*/ 36 h 128"/>
              <a:gd name="T88" fmla="*/ 12 w 104"/>
              <a:gd name="T89" fmla="*/ 32 h 128"/>
              <a:gd name="T90" fmla="*/ 84 w 104"/>
              <a:gd name="T91" fmla="*/ 32 h 128"/>
              <a:gd name="T92" fmla="*/ 86 w 104"/>
              <a:gd name="T93" fmla="*/ 33 h 128"/>
              <a:gd name="T94" fmla="*/ 96 w 104"/>
              <a:gd name="T95" fmla="*/ 52 h 128"/>
              <a:gd name="T96" fmla="*/ 86 w 104"/>
              <a:gd name="T97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4" h="128">
                <a:moveTo>
                  <a:pt x="103" y="49"/>
                </a:moveTo>
                <a:cubicBezTo>
                  <a:pt x="91" y="25"/>
                  <a:pt x="91" y="25"/>
                  <a:pt x="91" y="25"/>
                </a:cubicBezTo>
                <a:cubicBezTo>
                  <a:pt x="90" y="24"/>
                  <a:pt x="89" y="24"/>
                  <a:pt x="88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7" y="0"/>
                  <a:pt x="48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1" y="0"/>
                  <a:pt x="24" y="7"/>
                  <a:pt x="24" y="16"/>
                </a:cubicBezTo>
                <a:cubicBezTo>
                  <a:pt x="24" y="24"/>
                  <a:pt x="24" y="24"/>
                  <a:pt x="2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4" y="121"/>
                  <a:pt x="31" y="128"/>
                  <a:pt x="40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7" y="128"/>
                  <a:pt x="64" y="121"/>
                  <a:pt x="64" y="112"/>
                </a:cubicBezTo>
                <a:cubicBezTo>
                  <a:pt x="64" y="80"/>
                  <a:pt x="64" y="80"/>
                  <a:pt x="64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0"/>
                  <a:pt x="90" y="80"/>
                  <a:pt x="91" y="79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4" y="53"/>
                  <a:pt x="104" y="53"/>
                  <a:pt x="104" y="52"/>
                </a:cubicBezTo>
                <a:cubicBezTo>
                  <a:pt x="104" y="51"/>
                  <a:pt x="104" y="50"/>
                  <a:pt x="103" y="49"/>
                </a:cubicBezTo>
                <a:close/>
                <a:moveTo>
                  <a:pt x="32" y="16"/>
                </a:moveTo>
                <a:cubicBezTo>
                  <a:pt x="32" y="12"/>
                  <a:pt x="36" y="8"/>
                  <a:pt x="40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52" y="8"/>
                  <a:pt x="56" y="12"/>
                  <a:pt x="56" y="16"/>
                </a:cubicBezTo>
                <a:cubicBezTo>
                  <a:pt x="56" y="24"/>
                  <a:pt x="56" y="24"/>
                  <a:pt x="56" y="24"/>
                </a:cubicBezTo>
                <a:cubicBezTo>
                  <a:pt x="32" y="24"/>
                  <a:pt x="32" y="24"/>
                  <a:pt x="32" y="24"/>
                </a:cubicBezTo>
                <a:lnTo>
                  <a:pt x="32" y="16"/>
                </a:lnTo>
                <a:close/>
                <a:moveTo>
                  <a:pt x="56" y="112"/>
                </a:moveTo>
                <a:cubicBezTo>
                  <a:pt x="56" y="116"/>
                  <a:pt x="52" y="120"/>
                  <a:pt x="48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2" y="116"/>
                  <a:pt x="32" y="112"/>
                </a:cubicBezTo>
                <a:cubicBezTo>
                  <a:pt x="32" y="80"/>
                  <a:pt x="32" y="80"/>
                  <a:pt x="32" y="80"/>
                </a:cubicBezTo>
                <a:cubicBezTo>
                  <a:pt x="56" y="80"/>
                  <a:pt x="56" y="80"/>
                  <a:pt x="56" y="80"/>
                </a:cubicBezTo>
                <a:lnTo>
                  <a:pt x="56" y="112"/>
                </a:lnTo>
                <a:close/>
                <a:moveTo>
                  <a:pt x="86" y="71"/>
                </a:moveTo>
                <a:cubicBezTo>
                  <a:pt x="86" y="72"/>
                  <a:pt x="85" y="72"/>
                  <a:pt x="84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0" y="72"/>
                  <a:pt x="8" y="70"/>
                  <a:pt x="8" y="68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2"/>
                  <a:pt x="86" y="32"/>
                  <a:pt x="86" y="33"/>
                </a:cubicBezTo>
                <a:cubicBezTo>
                  <a:pt x="96" y="52"/>
                  <a:pt x="96" y="52"/>
                  <a:pt x="96" y="52"/>
                </a:cubicBezTo>
                <a:lnTo>
                  <a:pt x="86" y="7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33" name="Freeform 165"/>
          <p:cNvSpPr>
            <a:spLocks noEditPoints="1"/>
          </p:cNvSpPr>
          <p:nvPr/>
        </p:nvSpPr>
        <p:spPr bwMode="auto">
          <a:xfrm>
            <a:off x="3495753" y="1534740"/>
            <a:ext cx="292894" cy="360760"/>
          </a:xfrm>
          <a:custGeom>
            <a:avLst/>
            <a:gdLst>
              <a:gd name="T0" fmla="*/ 103 w 104"/>
              <a:gd name="T1" fmla="*/ 49 h 128"/>
              <a:gd name="T2" fmla="*/ 91 w 104"/>
              <a:gd name="T3" fmla="*/ 25 h 128"/>
              <a:gd name="T4" fmla="*/ 88 w 104"/>
              <a:gd name="T5" fmla="*/ 24 h 128"/>
              <a:gd name="T6" fmla="*/ 64 w 104"/>
              <a:gd name="T7" fmla="*/ 24 h 128"/>
              <a:gd name="T8" fmla="*/ 64 w 104"/>
              <a:gd name="T9" fmla="*/ 16 h 128"/>
              <a:gd name="T10" fmla="*/ 48 w 104"/>
              <a:gd name="T11" fmla="*/ 0 h 128"/>
              <a:gd name="T12" fmla="*/ 40 w 104"/>
              <a:gd name="T13" fmla="*/ 0 h 128"/>
              <a:gd name="T14" fmla="*/ 24 w 104"/>
              <a:gd name="T15" fmla="*/ 16 h 128"/>
              <a:gd name="T16" fmla="*/ 24 w 104"/>
              <a:gd name="T17" fmla="*/ 24 h 128"/>
              <a:gd name="T18" fmla="*/ 8 w 104"/>
              <a:gd name="T19" fmla="*/ 24 h 128"/>
              <a:gd name="T20" fmla="*/ 0 w 104"/>
              <a:gd name="T21" fmla="*/ 32 h 128"/>
              <a:gd name="T22" fmla="*/ 0 w 104"/>
              <a:gd name="T23" fmla="*/ 72 h 128"/>
              <a:gd name="T24" fmla="*/ 8 w 104"/>
              <a:gd name="T25" fmla="*/ 80 h 128"/>
              <a:gd name="T26" fmla="*/ 24 w 104"/>
              <a:gd name="T27" fmla="*/ 80 h 128"/>
              <a:gd name="T28" fmla="*/ 24 w 104"/>
              <a:gd name="T29" fmla="*/ 112 h 128"/>
              <a:gd name="T30" fmla="*/ 40 w 104"/>
              <a:gd name="T31" fmla="*/ 128 h 128"/>
              <a:gd name="T32" fmla="*/ 48 w 104"/>
              <a:gd name="T33" fmla="*/ 128 h 128"/>
              <a:gd name="T34" fmla="*/ 64 w 104"/>
              <a:gd name="T35" fmla="*/ 112 h 128"/>
              <a:gd name="T36" fmla="*/ 64 w 104"/>
              <a:gd name="T37" fmla="*/ 80 h 128"/>
              <a:gd name="T38" fmla="*/ 88 w 104"/>
              <a:gd name="T39" fmla="*/ 80 h 128"/>
              <a:gd name="T40" fmla="*/ 88 w 104"/>
              <a:gd name="T41" fmla="*/ 80 h 128"/>
              <a:gd name="T42" fmla="*/ 91 w 104"/>
              <a:gd name="T43" fmla="*/ 79 h 128"/>
              <a:gd name="T44" fmla="*/ 103 w 104"/>
              <a:gd name="T45" fmla="*/ 55 h 128"/>
              <a:gd name="T46" fmla="*/ 104 w 104"/>
              <a:gd name="T47" fmla="*/ 52 h 128"/>
              <a:gd name="T48" fmla="*/ 103 w 104"/>
              <a:gd name="T49" fmla="*/ 49 h 128"/>
              <a:gd name="T50" fmla="*/ 32 w 104"/>
              <a:gd name="T51" fmla="*/ 16 h 128"/>
              <a:gd name="T52" fmla="*/ 40 w 104"/>
              <a:gd name="T53" fmla="*/ 8 h 128"/>
              <a:gd name="T54" fmla="*/ 48 w 104"/>
              <a:gd name="T55" fmla="*/ 8 h 128"/>
              <a:gd name="T56" fmla="*/ 56 w 104"/>
              <a:gd name="T57" fmla="*/ 16 h 128"/>
              <a:gd name="T58" fmla="*/ 56 w 104"/>
              <a:gd name="T59" fmla="*/ 24 h 128"/>
              <a:gd name="T60" fmla="*/ 32 w 104"/>
              <a:gd name="T61" fmla="*/ 24 h 128"/>
              <a:gd name="T62" fmla="*/ 32 w 104"/>
              <a:gd name="T63" fmla="*/ 16 h 128"/>
              <a:gd name="T64" fmla="*/ 56 w 104"/>
              <a:gd name="T65" fmla="*/ 112 h 128"/>
              <a:gd name="T66" fmla="*/ 48 w 104"/>
              <a:gd name="T67" fmla="*/ 120 h 128"/>
              <a:gd name="T68" fmla="*/ 40 w 104"/>
              <a:gd name="T69" fmla="*/ 120 h 128"/>
              <a:gd name="T70" fmla="*/ 32 w 104"/>
              <a:gd name="T71" fmla="*/ 112 h 128"/>
              <a:gd name="T72" fmla="*/ 32 w 104"/>
              <a:gd name="T73" fmla="*/ 80 h 128"/>
              <a:gd name="T74" fmla="*/ 56 w 104"/>
              <a:gd name="T75" fmla="*/ 80 h 128"/>
              <a:gd name="T76" fmla="*/ 56 w 104"/>
              <a:gd name="T77" fmla="*/ 112 h 128"/>
              <a:gd name="T78" fmla="*/ 86 w 104"/>
              <a:gd name="T79" fmla="*/ 71 h 128"/>
              <a:gd name="T80" fmla="*/ 84 w 104"/>
              <a:gd name="T81" fmla="*/ 72 h 128"/>
              <a:gd name="T82" fmla="*/ 12 w 104"/>
              <a:gd name="T83" fmla="*/ 72 h 128"/>
              <a:gd name="T84" fmla="*/ 8 w 104"/>
              <a:gd name="T85" fmla="*/ 68 h 128"/>
              <a:gd name="T86" fmla="*/ 8 w 104"/>
              <a:gd name="T87" fmla="*/ 36 h 128"/>
              <a:gd name="T88" fmla="*/ 12 w 104"/>
              <a:gd name="T89" fmla="*/ 32 h 128"/>
              <a:gd name="T90" fmla="*/ 84 w 104"/>
              <a:gd name="T91" fmla="*/ 32 h 128"/>
              <a:gd name="T92" fmla="*/ 86 w 104"/>
              <a:gd name="T93" fmla="*/ 33 h 128"/>
              <a:gd name="T94" fmla="*/ 96 w 104"/>
              <a:gd name="T95" fmla="*/ 52 h 128"/>
              <a:gd name="T96" fmla="*/ 86 w 104"/>
              <a:gd name="T97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4" h="128">
                <a:moveTo>
                  <a:pt x="103" y="49"/>
                </a:moveTo>
                <a:cubicBezTo>
                  <a:pt x="91" y="25"/>
                  <a:pt x="91" y="25"/>
                  <a:pt x="91" y="25"/>
                </a:cubicBezTo>
                <a:cubicBezTo>
                  <a:pt x="90" y="24"/>
                  <a:pt x="89" y="24"/>
                  <a:pt x="88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7" y="0"/>
                  <a:pt x="48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1" y="0"/>
                  <a:pt x="24" y="7"/>
                  <a:pt x="24" y="16"/>
                </a:cubicBezTo>
                <a:cubicBezTo>
                  <a:pt x="24" y="24"/>
                  <a:pt x="24" y="24"/>
                  <a:pt x="2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4" y="121"/>
                  <a:pt x="31" y="128"/>
                  <a:pt x="40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7" y="128"/>
                  <a:pt x="64" y="121"/>
                  <a:pt x="64" y="112"/>
                </a:cubicBezTo>
                <a:cubicBezTo>
                  <a:pt x="64" y="80"/>
                  <a:pt x="64" y="80"/>
                  <a:pt x="64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0"/>
                  <a:pt x="90" y="80"/>
                  <a:pt x="91" y="79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4" y="53"/>
                  <a:pt x="104" y="53"/>
                  <a:pt x="104" y="52"/>
                </a:cubicBezTo>
                <a:cubicBezTo>
                  <a:pt x="104" y="51"/>
                  <a:pt x="104" y="50"/>
                  <a:pt x="103" y="49"/>
                </a:cubicBezTo>
                <a:close/>
                <a:moveTo>
                  <a:pt x="32" y="16"/>
                </a:moveTo>
                <a:cubicBezTo>
                  <a:pt x="32" y="12"/>
                  <a:pt x="36" y="8"/>
                  <a:pt x="40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52" y="8"/>
                  <a:pt x="56" y="12"/>
                  <a:pt x="56" y="16"/>
                </a:cubicBezTo>
                <a:cubicBezTo>
                  <a:pt x="56" y="24"/>
                  <a:pt x="56" y="24"/>
                  <a:pt x="56" y="24"/>
                </a:cubicBezTo>
                <a:cubicBezTo>
                  <a:pt x="32" y="24"/>
                  <a:pt x="32" y="24"/>
                  <a:pt x="32" y="24"/>
                </a:cubicBezTo>
                <a:lnTo>
                  <a:pt x="32" y="16"/>
                </a:lnTo>
                <a:close/>
                <a:moveTo>
                  <a:pt x="56" y="112"/>
                </a:moveTo>
                <a:cubicBezTo>
                  <a:pt x="56" y="116"/>
                  <a:pt x="52" y="120"/>
                  <a:pt x="48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2" y="116"/>
                  <a:pt x="32" y="112"/>
                </a:cubicBezTo>
                <a:cubicBezTo>
                  <a:pt x="32" y="80"/>
                  <a:pt x="32" y="80"/>
                  <a:pt x="32" y="80"/>
                </a:cubicBezTo>
                <a:cubicBezTo>
                  <a:pt x="56" y="80"/>
                  <a:pt x="56" y="80"/>
                  <a:pt x="56" y="80"/>
                </a:cubicBezTo>
                <a:lnTo>
                  <a:pt x="56" y="112"/>
                </a:lnTo>
                <a:close/>
                <a:moveTo>
                  <a:pt x="86" y="71"/>
                </a:moveTo>
                <a:cubicBezTo>
                  <a:pt x="86" y="72"/>
                  <a:pt x="85" y="72"/>
                  <a:pt x="84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0" y="72"/>
                  <a:pt x="8" y="70"/>
                  <a:pt x="8" y="68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2"/>
                  <a:pt x="86" y="32"/>
                  <a:pt x="86" y="33"/>
                </a:cubicBezTo>
                <a:cubicBezTo>
                  <a:pt x="96" y="52"/>
                  <a:pt x="96" y="52"/>
                  <a:pt x="96" y="52"/>
                </a:cubicBezTo>
                <a:lnTo>
                  <a:pt x="86" y="7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34" name="矩形 33"/>
          <p:cNvSpPr/>
          <p:nvPr/>
        </p:nvSpPr>
        <p:spPr>
          <a:xfrm>
            <a:off x="95342" y="1439143"/>
            <a:ext cx="12028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316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门户</a:t>
            </a:r>
            <a:endParaRPr lang="en-US" altLang="zh-CN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316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展现中心</a:t>
            </a:r>
            <a:endParaRPr lang="en-US" altLang="zh-CN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184479" y="1454890"/>
            <a:ext cx="9680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316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zh-CN" altLang="en-US" sz="13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</a:t>
            </a:r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endParaRPr lang="en-US" altLang="zh-CN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135805" y="1440766"/>
            <a:ext cx="9680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316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endParaRPr lang="en-US" altLang="zh-CN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316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汇聚中心</a:t>
            </a:r>
            <a:endParaRPr lang="en-US" altLang="zh-CN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6790" y="2634313"/>
            <a:ext cx="1306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35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信息共享</a:t>
            </a:r>
            <a:endParaRPr lang="en-US" altLang="zh-CN" sz="135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聚合和展现</a:t>
            </a:r>
            <a:endParaRPr lang="en-US" altLang="zh-CN" sz="135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个性化推送</a:t>
            </a:r>
            <a:endParaRPr lang="en-US" altLang="zh-CN" sz="135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随需应变</a:t>
            </a:r>
          </a:p>
        </p:txBody>
      </p:sp>
      <p:sp>
        <p:nvSpPr>
          <p:cNvPr id="38" name="矩形 37"/>
          <p:cNvSpPr/>
          <p:nvPr/>
        </p:nvSpPr>
        <p:spPr>
          <a:xfrm>
            <a:off x="1837915" y="2634313"/>
            <a:ext cx="152525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35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制度显性化</a:t>
            </a:r>
            <a:endParaRPr lang="en-US" altLang="zh-CN" sz="135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执行电子化</a:t>
            </a:r>
            <a:endParaRPr lang="en-US" altLang="zh-CN" sz="135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量化管控依据</a:t>
            </a:r>
            <a:endParaRPr lang="en-US" altLang="zh-CN" sz="135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打造流程管控企业</a:t>
            </a:r>
            <a:endParaRPr lang="en-US" altLang="zh-CN" sz="135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70525" y="2634313"/>
            <a:ext cx="1419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35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知识整理和搜集</a:t>
            </a:r>
            <a:endParaRPr lang="en-US" altLang="zh-CN" sz="135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知识分享和利用</a:t>
            </a:r>
            <a:endParaRPr lang="en-US" altLang="zh-CN" sz="135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知识创新</a:t>
            </a:r>
            <a:endParaRPr lang="en-US" altLang="zh-CN" sz="135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35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打造知识型企业</a:t>
            </a:r>
          </a:p>
        </p:txBody>
      </p:sp>
      <p:sp>
        <p:nvSpPr>
          <p:cNvPr id="40" name="椭圆 39"/>
          <p:cNvSpPr/>
          <p:nvPr/>
        </p:nvSpPr>
        <p:spPr>
          <a:xfrm flipV="1">
            <a:off x="26791" y="2149269"/>
            <a:ext cx="1315400" cy="342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1" name="椭圆 40"/>
          <p:cNvSpPr/>
          <p:nvPr/>
        </p:nvSpPr>
        <p:spPr>
          <a:xfrm flipV="1">
            <a:off x="2000272" y="2149269"/>
            <a:ext cx="1315400" cy="342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2" name="椭圆 41"/>
          <p:cNvSpPr/>
          <p:nvPr/>
        </p:nvSpPr>
        <p:spPr>
          <a:xfrm flipV="1">
            <a:off x="3927412" y="2149269"/>
            <a:ext cx="1315400" cy="342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3" name="矩形 42"/>
          <p:cNvSpPr/>
          <p:nvPr/>
        </p:nvSpPr>
        <p:spPr>
          <a:xfrm>
            <a:off x="5854552" y="1407827"/>
            <a:ext cx="1330384" cy="600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6" name="矩形 45"/>
          <p:cNvSpPr/>
          <p:nvPr/>
        </p:nvSpPr>
        <p:spPr>
          <a:xfrm>
            <a:off x="6032728" y="1440891"/>
            <a:ext cx="9680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316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会议管理中心</a:t>
            </a:r>
            <a:endParaRPr lang="en-US" altLang="zh-CN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797665" y="2634314"/>
            <a:ext cx="141978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350" dirty="0" smtClean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会议室结构化管理，快速预约会议</a:t>
            </a:r>
            <a:endParaRPr lang="zh-CN" altLang="en-US" sz="135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 flipV="1">
            <a:off x="5854552" y="2149269"/>
            <a:ext cx="1315400" cy="342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52" name="Freeform 165"/>
          <p:cNvSpPr>
            <a:spLocks noEditPoints="1"/>
          </p:cNvSpPr>
          <p:nvPr/>
        </p:nvSpPr>
        <p:spPr bwMode="auto">
          <a:xfrm>
            <a:off x="5396562" y="1534740"/>
            <a:ext cx="292894" cy="360760"/>
          </a:xfrm>
          <a:custGeom>
            <a:avLst/>
            <a:gdLst>
              <a:gd name="T0" fmla="*/ 103 w 104"/>
              <a:gd name="T1" fmla="*/ 49 h 128"/>
              <a:gd name="T2" fmla="*/ 91 w 104"/>
              <a:gd name="T3" fmla="*/ 25 h 128"/>
              <a:gd name="T4" fmla="*/ 88 w 104"/>
              <a:gd name="T5" fmla="*/ 24 h 128"/>
              <a:gd name="T6" fmla="*/ 64 w 104"/>
              <a:gd name="T7" fmla="*/ 24 h 128"/>
              <a:gd name="T8" fmla="*/ 64 w 104"/>
              <a:gd name="T9" fmla="*/ 16 h 128"/>
              <a:gd name="T10" fmla="*/ 48 w 104"/>
              <a:gd name="T11" fmla="*/ 0 h 128"/>
              <a:gd name="T12" fmla="*/ 40 w 104"/>
              <a:gd name="T13" fmla="*/ 0 h 128"/>
              <a:gd name="T14" fmla="*/ 24 w 104"/>
              <a:gd name="T15" fmla="*/ 16 h 128"/>
              <a:gd name="T16" fmla="*/ 24 w 104"/>
              <a:gd name="T17" fmla="*/ 24 h 128"/>
              <a:gd name="T18" fmla="*/ 8 w 104"/>
              <a:gd name="T19" fmla="*/ 24 h 128"/>
              <a:gd name="T20" fmla="*/ 0 w 104"/>
              <a:gd name="T21" fmla="*/ 32 h 128"/>
              <a:gd name="T22" fmla="*/ 0 w 104"/>
              <a:gd name="T23" fmla="*/ 72 h 128"/>
              <a:gd name="T24" fmla="*/ 8 w 104"/>
              <a:gd name="T25" fmla="*/ 80 h 128"/>
              <a:gd name="T26" fmla="*/ 24 w 104"/>
              <a:gd name="T27" fmla="*/ 80 h 128"/>
              <a:gd name="T28" fmla="*/ 24 w 104"/>
              <a:gd name="T29" fmla="*/ 112 h 128"/>
              <a:gd name="T30" fmla="*/ 40 w 104"/>
              <a:gd name="T31" fmla="*/ 128 h 128"/>
              <a:gd name="T32" fmla="*/ 48 w 104"/>
              <a:gd name="T33" fmla="*/ 128 h 128"/>
              <a:gd name="T34" fmla="*/ 64 w 104"/>
              <a:gd name="T35" fmla="*/ 112 h 128"/>
              <a:gd name="T36" fmla="*/ 64 w 104"/>
              <a:gd name="T37" fmla="*/ 80 h 128"/>
              <a:gd name="T38" fmla="*/ 88 w 104"/>
              <a:gd name="T39" fmla="*/ 80 h 128"/>
              <a:gd name="T40" fmla="*/ 88 w 104"/>
              <a:gd name="T41" fmla="*/ 80 h 128"/>
              <a:gd name="T42" fmla="*/ 91 w 104"/>
              <a:gd name="T43" fmla="*/ 79 h 128"/>
              <a:gd name="T44" fmla="*/ 103 w 104"/>
              <a:gd name="T45" fmla="*/ 55 h 128"/>
              <a:gd name="T46" fmla="*/ 104 w 104"/>
              <a:gd name="T47" fmla="*/ 52 h 128"/>
              <a:gd name="T48" fmla="*/ 103 w 104"/>
              <a:gd name="T49" fmla="*/ 49 h 128"/>
              <a:gd name="T50" fmla="*/ 32 w 104"/>
              <a:gd name="T51" fmla="*/ 16 h 128"/>
              <a:gd name="T52" fmla="*/ 40 w 104"/>
              <a:gd name="T53" fmla="*/ 8 h 128"/>
              <a:gd name="T54" fmla="*/ 48 w 104"/>
              <a:gd name="T55" fmla="*/ 8 h 128"/>
              <a:gd name="T56" fmla="*/ 56 w 104"/>
              <a:gd name="T57" fmla="*/ 16 h 128"/>
              <a:gd name="T58" fmla="*/ 56 w 104"/>
              <a:gd name="T59" fmla="*/ 24 h 128"/>
              <a:gd name="T60" fmla="*/ 32 w 104"/>
              <a:gd name="T61" fmla="*/ 24 h 128"/>
              <a:gd name="T62" fmla="*/ 32 w 104"/>
              <a:gd name="T63" fmla="*/ 16 h 128"/>
              <a:gd name="T64" fmla="*/ 56 w 104"/>
              <a:gd name="T65" fmla="*/ 112 h 128"/>
              <a:gd name="T66" fmla="*/ 48 w 104"/>
              <a:gd name="T67" fmla="*/ 120 h 128"/>
              <a:gd name="T68" fmla="*/ 40 w 104"/>
              <a:gd name="T69" fmla="*/ 120 h 128"/>
              <a:gd name="T70" fmla="*/ 32 w 104"/>
              <a:gd name="T71" fmla="*/ 112 h 128"/>
              <a:gd name="T72" fmla="*/ 32 w 104"/>
              <a:gd name="T73" fmla="*/ 80 h 128"/>
              <a:gd name="T74" fmla="*/ 56 w 104"/>
              <a:gd name="T75" fmla="*/ 80 h 128"/>
              <a:gd name="T76" fmla="*/ 56 w 104"/>
              <a:gd name="T77" fmla="*/ 112 h 128"/>
              <a:gd name="T78" fmla="*/ 86 w 104"/>
              <a:gd name="T79" fmla="*/ 71 h 128"/>
              <a:gd name="T80" fmla="*/ 84 w 104"/>
              <a:gd name="T81" fmla="*/ 72 h 128"/>
              <a:gd name="T82" fmla="*/ 12 w 104"/>
              <a:gd name="T83" fmla="*/ 72 h 128"/>
              <a:gd name="T84" fmla="*/ 8 w 104"/>
              <a:gd name="T85" fmla="*/ 68 h 128"/>
              <a:gd name="T86" fmla="*/ 8 w 104"/>
              <a:gd name="T87" fmla="*/ 36 h 128"/>
              <a:gd name="T88" fmla="*/ 12 w 104"/>
              <a:gd name="T89" fmla="*/ 32 h 128"/>
              <a:gd name="T90" fmla="*/ 84 w 104"/>
              <a:gd name="T91" fmla="*/ 32 h 128"/>
              <a:gd name="T92" fmla="*/ 86 w 104"/>
              <a:gd name="T93" fmla="*/ 33 h 128"/>
              <a:gd name="T94" fmla="*/ 96 w 104"/>
              <a:gd name="T95" fmla="*/ 52 h 128"/>
              <a:gd name="T96" fmla="*/ 86 w 104"/>
              <a:gd name="T97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4" h="128">
                <a:moveTo>
                  <a:pt x="103" y="49"/>
                </a:moveTo>
                <a:cubicBezTo>
                  <a:pt x="91" y="25"/>
                  <a:pt x="91" y="25"/>
                  <a:pt x="91" y="25"/>
                </a:cubicBezTo>
                <a:cubicBezTo>
                  <a:pt x="90" y="24"/>
                  <a:pt x="89" y="24"/>
                  <a:pt x="88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7" y="0"/>
                  <a:pt x="48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1" y="0"/>
                  <a:pt x="24" y="7"/>
                  <a:pt x="24" y="16"/>
                </a:cubicBezTo>
                <a:cubicBezTo>
                  <a:pt x="24" y="24"/>
                  <a:pt x="24" y="24"/>
                  <a:pt x="2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4" y="121"/>
                  <a:pt x="31" y="128"/>
                  <a:pt x="40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7" y="128"/>
                  <a:pt x="64" y="121"/>
                  <a:pt x="64" y="112"/>
                </a:cubicBezTo>
                <a:cubicBezTo>
                  <a:pt x="64" y="80"/>
                  <a:pt x="64" y="80"/>
                  <a:pt x="64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0"/>
                  <a:pt x="90" y="80"/>
                  <a:pt x="91" y="79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4" y="53"/>
                  <a:pt x="104" y="53"/>
                  <a:pt x="104" y="52"/>
                </a:cubicBezTo>
                <a:cubicBezTo>
                  <a:pt x="104" y="51"/>
                  <a:pt x="104" y="50"/>
                  <a:pt x="103" y="49"/>
                </a:cubicBezTo>
                <a:close/>
                <a:moveTo>
                  <a:pt x="32" y="16"/>
                </a:moveTo>
                <a:cubicBezTo>
                  <a:pt x="32" y="12"/>
                  <a:pt x="36" y="8"/>
                  <a:pt x="40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52" y="8"/>
                  <a:pt x="56" y="12"/>
                  <a:pt x="56" y="16"/>
                </a:cubicBezTo>
                <a:cubicBezTo>
                  <a:pt x="56" y="24"/>
                  <a:pt x="56" y="24"/>
                  <a:pt x="56" y="24"/>
                </a:cubicBezTo>
                <a:cubicBezTo>
                  <a:pt x="32" y="24"/>
                  <a:pt x="32" y="24"/>
                  <a:pt x="32" y="24"/>
                </a:cubicBezTo>
                <a:lnTo>
                  <a:pt x="32" y="16"/>
                </a:lnTo>
                <a:close/>
                <a:moveTo>
                  <a:pt x="56" y="112"/>
                </a:moveTo>
                <a:cubicBezTo>
                  <a:pt x="56" y="116"/>
                  <a:pt x="52" y="120"/>
                  <a:pt x="48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2" y="116"/>
                  <a:pt x="32" y="112"/>
                </a:cubicBezTo>
                <a:cubicBezTo>
                  <a:pt x="32" y="80"/>
                  <a:pt x="32" y="80"/>
                  <a:pt x="32" y="80"/>
                </a:cubicBezTo>
                <a:cubicBezTo>
                  <a:pt x="56" y="80"/>
                  <a:pt x="56" y="80"/>
                  <a:pt x="56" y="80"/>
                </a:cubicBezTo>
                <a:lnTo>
                  <a:pt x="56" y="112"/>
                </a:lnTo>
                <a:close/>
                <a:moveTo>
                  <a:pt x="86" y="71"/>
                </a:moveTo>
                <a:cubicBezTo>
                  <a:pt x="86" y="72"/>
                  <a:pt x="85" y="72"/>
                  <a:pt x="84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0" y="72"/>
                  <a:pt x="8" y="70"/>
                  <a:pt x="8" y="68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2"/>
                  <a:pt x="86" y="32"/>
                  <a:pt x="86" y="33"/>
                </a:cubicBezTo>
                <a:cubicBezTo>
                  <a:pt x="96" y="52"/>
                  <a:pt x="96" y="52"/>
                  <a:pt x="96" y="52"/>
                </a:cubicBezTo>
                <a:lnTo>
                  <a:pt x="86" y="7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24" name="矩形 23"/>
          <p:cNvSpPr/>
          <p:nvPr/>
        </p:nvSpPr>
        <p:spPr>
          <a:xfrm>
            <a:off x="7673600" y="1421770"/>
            <a:ext cx="1330384" cy="600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7851776" y="1454834"/>
            <a:ext cx="96806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316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5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报表中心</a:t>
            </a:r>
            <a:endParaRPr lang="en-US" altLang="zh-CN" sz="13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616713" y="2648257"/>
            <a:ext cx="1419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350" dirty="0" smtClean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快速获取系统各个模块数据</a:t>
            </a:r>
            <a:endParaRPr lang="zh-CN" altLang="en-US" sz="1350" dirty="0">
              <a:solidFill>
                <a:srgbClr val="5B9B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 flipV="1">
            <a:off x="7673600" y="2163212"/>
            <a:ext cx="1315400" cy="342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8" name="Freeform 165"/>
          <p:cNvSpPr>
            <a:spLocks noEditPoints="1"/>
          </p:cNvSpPr>
          <p:nvPr/>
        </p:nvSpPr>
        <p:spPr bwMode="auto">
          <a:xfrm>
            <a:off x="7215610" y="1548683"/>
            <a:ext cx="292894" cy="360760"/>
          </a:xfrm>
          <a:custGeom>
            <a:avLst/>
            <a:gdLst>
              <a:gd name="T0" fmla="*/ 103 w 104"/>
              <a:gd name="T1" fmla="*/ 49 h 128"/>
              <a:gd name="T2" fmla="*/ 91 w 104"/>
              <a:gd name="T3" fmla="*/ 25 h 128"/>
              <a:gd name="T4" fmla="*/ 88 w 104"/>
              <a:gd name="T5" fmla="*/ 24 h 128"/>
              <a:gd name="T6" fmla="*/ 64 w 104"/>
              <a:gd name="T7" fmla="*/ 24 h 128"/>
              <a:gd name="T8" fmla="*/ 64 w 104"/>
              <a:gd name="T9" fmla="*/ 16 h 128"/>
              <a:gd name="T10" fmla="*/ 48 w 104"/>
              <a:gd name="T11" fmla="*/ 0 h 128"/>
              <a:gd name="T12" fmla="*/ 40 w 104"/>
              <a:gd name="T13" fmla="*/ 0 h 128"/>
              <a:gd name="T14" fmla="*/ 24 w 104"/>
              <a:gd name="T15" fmla="*/ 16 h 128"/>
              <a:gd name="T16" fmla="*/ 24 w 104"/>
              <a:gd name="T17" fmla="*/ 24 h 128"/>
              <a:gd name="T18" fmla="*/ 8 w 104"/>
              <a:gd name="T19" fmla="*/ 24 h 128"/>
              <a:gd name="T20" fmla="*/ 0 w 104"/>
              <a:gd name="T21" fmla="*/ 32 h 128"/>
              <a:gd name="T22" fmla="*/ 0 w 104"/>
              <a:gd name="T23" fmla="*/ 72 h 128"/>
              <a:gd name="T24" fmla="*/ 8 w 104"/>
              <a:gd name="T25" fmla="*/ 80 h 128"/>
              <a:gd name="T26" fmla="*/ 24 w 104"/>
              <a:gd name="T27" fmla="*/ 80 h 128"/>
              <a:gd name="T28" fmla="*/ 24 w 104"/>
              <a:gd name="T29" fmla="*/ 112 h 128"/>
              <a:gd name="T30" fmla="*/ 40 w 104"/>
              <a:gd name="T31" fmla="*/ 128 h 128"/>
              <a:gd name="T32" fmla="*/ 48 w 104"/>
              <a:gd name="T33" fmla="*/ 128 h 128"/>
              <a:gd name="T34" fmla="*/ 64 w 104"/>
              <a:gd name="T35" fmla="*/ 112 h 128"/>
              <a:gd name="T36" fmla="*/ 64 w 104"/>
              <a:gd name="T37" fmla="*/ 80 h 128"/>
              <a:gd name="T38" fmla="*/ 88 w 104"/>
              <a:gd name="T39" fmla="*/ 80 h 128"/>
              <a:gd name="T40" fmla="*/ 88 w 104"/>
              <a:gd name="T41" fmla="*/ 80 h 128"/>
              <a:gd name="T42" fmla="*/ 91 w 104"/>
              <a:gd name="T43" fmla="*/ 79 h 128"/>
              <a:gd name="T44" fmla="*/ 103 w 104"/>
              <a:gd name="T45" fmla="*/ 55 h 128"/>
              <a:gd name="T46" fmla="*/ 104 w 104"/>
              <a:gd name="T47" fmla="*/ 52 h 128"/>
              <a:gd name="T48" fmla="*/ 103 w 104"/>
              <a:gd name="T49" fmla="*/ 49 h 128"/>
              <a:gd name="T50" fmla="*/ 32 w 104"/>
              <a:gd name="T51" fmla="*/ 16 h 128"/>
              <a:gd name="T52" fmla="*/ 40 w 104"/>
              <a:gd name="T53" fmla="*/ 8 h 128"/>
              <a:gd name="T54" fmla="*/ 48 w 104"/>
              <a:gd name="T55" fmla="*/ 8 h 128"/>
              <a:gd name="T56" fmla="*/ 56 w 104"/>
              <a:gd name="T57" fmla="*/ 16 h 128"/>
              <a:gd name="T58" fmla="*/ 56 w 104"/>
              <a:gd name="T59" fmla="*/ 24 h 128"/>
              <a:gd name="T60" fmla="*/ 32 w 104"/>
              <a:gd name="T61" fmla="*/ 24 h 128"/>
              <a:gd name="T62" fmla="*/ 32 w 104"/>
              <a:gd name="T63" fmla="*/ 16 h 128"/>
              <a:gd name="T64" fmla="*/ 56 w 104"/>
              <a:gd name="T65" fmla="*/ 112 h 128"/>
              <a:gd name="T66" fmla="*/ 48 w 104"/>
              <a:gd name="T67" fmla="*/ 120 h 128"/>
              <a:gd name="T68" fmla="*/ 40 w 104"/>
              <a:gd name="T69" fmla="*/ 120 h 128"/>
              <a:gd name="T70" fmla="*/ 32 w 104"/>
              <a:gd name="T71" fmla="*/ 112 h 128"/>
              <a:gd name="T72" fmla="*/ 32 w 104"/>
              <a:gd name="T73" fmla="*/ 80 h 128"/>
              <a:gd name="T74" fmla="*/ 56 w 104"/>
              <a:gd name="T75" fmla="*/ 80 h 128"/>
              <a:gd name="T76" fmla="*/ 56 w 104"/>
              <a:gd name="T77" fmla="*/ 112 h 128"/>
              <a:gd name="T78" fmla="*/ 86 w 104"/>
              <a:gd name="T79" fmla="*/ 71 h 128"/>
              <a:gd name="T80" fmla="*/ 84 w 104"/>
              <a:gd name="T81" fmla="*/ 72 h 128"/>
              <a:gd name="T82" fmla="*/ 12 w 104"/>
              <a:gd name="T83" fmla="*/ 72 h 128"/>
              <a:gd name="T84" fmla="*/ 8 w 104"/>
              <a:gd name="T85" fmla="*/ 68 h 128"/>
              <a:gd name="T86" fmla="*/ 8 w 104"/>
              <a:gd name="T87" fmla="*/ 36 h 128"/>
              <a:gd name="T88" fmla="*/ 12 w 104"/>
              <a:gd name="T89" fmla="*/ 32 h 128"/>
              <a:gd name="T90" fmla="*/ 84 w 104"/>
              <a:gd name="T91" fmla="*/ 32 h 128"/>
              <a:gd name="T92" fmla="*/ 86 w 104"/>
              <a:gd name="T93" fmla="*/ 33 h 128"/>
              <a:gd name="T94" fmla="*/ 96 w 104"/>
              <a:gd name="T95" fmla="*/ 52 h 128"/>
              <a:gd name="T96" fmla="*/ 86 w 104"/>
              <a:gd name="T97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4" h="128">
                <a:moveTo>
                  <a:pt x="103" y="49"/>
                </a:moveTo>
                <a:cubicBezTo>
                  <a:pt x="91" y="25"/>
                  <a:pt x="91" y="25"/>
                  <a:pt x="91" y="25"/>
                </a:cubicBezTo>
                <a:cubicBezTo>
                  <a:pt x="90" y="24"/>
                  <a:pt x="89" y="24"/>
                  <a:pt x="88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7"/>
                  <a:pt x="57" y="0"/>
                  <a:pt x="48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1" y="0"/>
                  <a:pt x="24" y="7"/>
                  <a:pt x="24" y="16"/>
                </a:cubicBezTo>
                <a:cubicBezTo>
                  <a:pt x="24" y="24"/>
                  <a:pt x="24" y="24"/>
                  <a:pt x="2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4" y="121"/>
                  <a:pt x="31" y="128"/>
                  <a:pt x="40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7" y="128"/>
                  <a:pt x="64" y="121"/>
                  <a:pt x="64" y="112"/>
                </a:cubicBezTo>
                <a:cubicBezTo>
                  <a:pt x="64" y="80"/>
                  <a:pt x="64" y="80"/>
                  <a:pt x="64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9" y="80"/>
                  <a:pt x="90" y="80"/>
                  <a:pt x="91" y="79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4" y="53"/>
                  <a:pt x="104" y="53"/>
                  <a:pt x="104" y="52"/>
                </a:cubicBezTo>
                <a:cubicBezTo>
                  <a:pt x="104" y="51"/>
                  <a:pt x="104" y="50"/>
                  <a:pt x="103" y="49"/>
                </a:cubicBezTo>
                <a:close/>
                <a:moveTo>
                  <a:pt x="32" y="16"/>
                </a:moveTo>
                <a:cubicBezTo>
                  <a:pt x="32" y="12"/>
                  <a:pt x="36" y="8"/>
                  <a:pt x="40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52" y="8"/>
                  <a:pt x="56" y="12"/>
                  <a:pt x="56" y="16"/>
                </a:cubicBezTo>
                <a:cubicBezTo>
                  <a:pt x="56" y="24"/>
                  <a:pt x="56" y="24"/>
                  <a:pt x="56" y="24"/>
                </a:cubicBezTo>
                <a:cubicBezTo>
                  <a:pt x="32" y="24"/>
                  <a:pt x="32" y="24"/>
                  <a:pt x="32" y="24"/>
                </a:cubicBezTo>
                <a:lnTo>
                  <a:pt x="32" y="16"/>
                </a:lnTo>
                <a:close/>
                <a:moveTo>
                  <a:pt x="56" y="112"/>
                </a:moveTo>
                <a:cubicBezTo>
                  <a:pt x="56" y="116"/>
                  <a:pt x="52" y="120"/>
                  <a:pt x="48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2" y="116"/>
                  <a:pt x="32" y="112"/>
                </a:cubicBezTo>
                <a:cubicBezTo>
                  <a:pt x="32" y="80"/>
                  <a:pt x="32" y="80"/>
                  <a:pt x="32" y="80"/>
                </a:cubicBezTo>
                <a:cubicBezTo>
                  <a:pt x="56" y="80"/>
                  <a:pt x="56" y="80"/>
                  <a:pt x="56" y="80"/>
                </a:cubicBezTo>
                <a:lnTo>
                  <a:pt x="56" y="112"/>
                </a:lnTo>
                <a:close/>
                <a:moveTo>
                  <a:pt x="86" y="71"/>
                </a:moveTo>
                <a:cubicBezTo>
                  <a:pt x="86" y="72"/>
                  <a:pt x="85" y="72"/>
                  <a:pt x="84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0" y="72"/>
                  <a:pt x="8" y="70"/>
                  <a:pt x="8" y="68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2"/>
                  <a:pt x="86" y="32"/>
                  <a:pt x="86" y="33"/>
                </a:cubicBezTo>
                <a:cubicBezTo>
                  <a:pt x="96" y="52"/>
                  <a:pt x="96" y="52"/>
                  <a:pt x="96" y="52"/>
                </a:cubicBezTo>
                <a:lnTo>
                  <a:pt x="86" y="7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</p:spTree>
    <p:extLst>
      <p:ext uri="{BB962C8B-B14F-4D97-AF65-F5344CB8AC3E}">
        <p14:creationId xmlns="" xmlns:p14="http://schemas.microsoft.com/office/powerpoint/2010/main" val="3976616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55676" y="2040837"/>
            <a:ext cx="7560840" cy="530913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749"/>
            <a:r>
              <a:rPr kumimoji="1" lang="zh-CN" altLang="en-US" sz="3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</a:t>
            </a:r>
            <a:endParaRPr kumimoji="1" lang="zh-CN" altLang="en-US" sz="3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3658" y="1599642"/>
            <a:ext cx="10801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/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709683" y="1545640"/>
            <a:ext cx="276192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749" eaLnBrk="1" hangingPunct="1"/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151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197515" y="199156"/>
            <a:ext cx="2062095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 smtClean="0">
                <a:latin typeface="+mn-ea"/>
              </a:rPr>
              <a:t>系统登录</a:t>
            </a:r>
            <a:r>
              <a:rPr lang="en-US" altLang="zh-CN" sz="1500" dirty="0" smtClean="0">
                <a:latin typeface="+mn-ea"/>
              </a:rPr>
              <a:t>—PC</a:t>
            </a:r>
            <a:r>
              <a:rPr lang="zh-CN" altLang="en-US" sz="1500" dirty="0" smtClean="0">
                <a:latin typeface="+mn-ea"/>
              </a:rPr>
              <a:t>登录介绍</a:t>
            </a:r>
            <a:endParaRPr lang="zh-CN" altLang="en-US" sz="1500" dirty="0">
              <a:latin typeface="+mn-ea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962025" y="123478"/>
            <a:ext cx="60817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20000"/>
              </a:spcBef>
              <a:buClr>
                <a:srgbClr val="000044"/>
              </a:buClr>
              <a:buSzPct val="75000"/>
              <a:buFont typeface="Wingdings" pitchFamily="2" charset="2"/>
              <a:buNone/>
            </a:pPr>
            <a:endParaRPr lang="zh-CN" altLang="en-US" sz="1200" b="1" dirty="0">
              <a:latin typeface="Verdana" pitchFamily="34" charset="0"/>
              <a:ea typeface="文鼎新艺体简" pitchFamily="49" charset="-122"/>
            </a:endParaRPr>
          </a:p>
        </p:txBody>
      </p:sp>
      <p:sp>
        <p:nvSpPr>
          <p:cNvPr id="20" name="Rectangle 4" descr="浅色横线"/>
          <p:cNvSpPr>
            <a:spLocks noChangeArrowheads="1"/>
          </p:cNvSpPr>
          <p:nvPr/>
        </p:nvSpPr>
        <p:spPr bwMode="auto">
          <a:xfrm>
            <a:off x="197514" y="619910"/>
            <a:ext cx="8478941" cy="76200"/>
          </a:xfrm>
          <a:prstGeom prst="rect">
            <a:avLst/>
          </a:prstGeom>
          <a:pattFill prst="ltHorz">
            <a:fgClr>
              <a:schemeClr val="bg1"/>
            </a:fgClr>
            <a:bgClr>
              <a:srgbClr val="8C2532"/>
            </a:bgClr>
          </a:patt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46632" y="699542"/>
            <a:ext cx="8285808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zh-CN" altLang="en-US" sz="1100" b="1" dirty="0" smtClean="0">
                <a:latin typeface="宋体" pitchFamily="2" charset="-122"/>
              </a:rPr>
              <a:t>电脑登陆地址</a:t>
            </a:r>
            <a:endParaRPr kumimoji="1" lang="en-US" altLang="zh-CN" sz="1100" b="1" dirty="0" smtClean="0">
              <a:latin typeface="宋体" pitchFamily="2" charset="-122"/>
            </a:endParaRPr>
          </a:p>
          <a:p>
            <a:r>
              <a:rPr kumimoji="1" lang="zh-CN" altLang="en-US" sz="1100" b="1" dirty="0" smtClean="0">
                <a:latin typeface="宋体" pitchFamily="2" charset="-122"/>
              </a:rPr>
              <a:t>登陆地址：</a:t>
            </a:r>
            <a:r>
              <a:rPr kumimoji="1" lang="en-US" altLang="zh-CN" sz="1100" b="1" dirty="0" smtClean="0">
                <a:latin typeface="宋体" pitchFamily="2" charset="-122"/>
              </a:rPr>
              <a:t>http</a:t>
            </a:r>
            <a:r>
              <a:rPr kumimoji="1" lang="en-US" altLang="zh-CN" sz="1100" b="1" dirty="0">
                <a:latin typeface="宋体" pitchFamily="2" charset="-122"/>
              </a:rPr>
              <a:t>:// </a:t>
            </a:r>
            <a:r>
              <a:rPr kumimoji="1" lang="en-US" altLang="zh-CN" sz="1100" b="1" dirty="0" smtClean="0">
                <a:latin typeface="宋体" pitchFamily="2" charset="-122"/>
              </a:rPr>
              <a:t>10.0.12.103:8181</a:t>
            </a:r>
            <a:r>
              <a:rPr kumimoji="1" lang="zh-CN" altLang="en-US" sz="1100" b="1" dirty="0" smtClean="0">
                <a:latin typeface="宋体" pitchFamily="2" charset="-122"/>
              </a:rPr>
              <a:t>（局域网地址）</a:t>
            </a:r>
            <a:endParaRPr kumimoji="1" lang="en-US" altLang="zh-CN" sz="1100" b="1" dirty="0" smtClean="0">
              <a:latin typeface="宋体" pitchFamily="2" charset="-122"/>
            </a:endParaRPr>
          </a:p>
          <a:p>
            <a:r>
              <a:rPr kumimoji="1" lang="zh-CN" altLang="en-US" sz="1100" b="1" dirty="0">
                <a:latin typeface="宋体" pitchFamily="2" charset="-122"/>
              </a:rPr>
              <a:t>登陆地址</a:t>
            </a:r>
            <a:r>
              <a:rPr kumimoji="1" lang="zh-CN" altLang="en-US" sz="1100" b="1" dirty="0" smtClean="0">
                <a:latin typeface="宋体" pitchFamily="2" charset="-122"/>
              </a:rPr>
              <a:t>：</a:t>
            </a:r>
            <a:r>
              <a:rPr kumimoji="1" lang="en-US" altLang="zh-CN" sz="1100" b="1" dirty="0">
                <a:latin typeface="宋体" pitchFamily="2" charset="-122"/>
              </a:rPr>
              <a:t> http</a:t>
            </a:r>
            <a:r>
              <a:rPr kumimoji="1" lang="en-US" altLang="zh-CN" sz="1100" b="1" dirty="0" smtClean="0">
                <a:latin typeface="宋体" pitchFamily="2" charset="-122"/>
              </a:rPr>
              <a:t>://oa.chunlaiedu.com </a:t>
            </a:r>
            <a:r>
              <a:rPr kumimoji="1" lang="zh-CN" altLang="en-US" sz="1100" b="1" dirty="0" smtClean="0">
                <a:latin typeface="宋体" pitchFamily="2" charset="-122"/>
              </a:rPr>
              <a:t>（外网地址）</a:t>
            </a:r>
            <a:endParaRPr kumimoji="1" lang="en-US" altLang="zh-CN" sz="1100" b="1" dirty="0" smtClean="0">
              <a:latin typeface="宋体" pitchFamily="2" charset="-122"/>
            </a:endParaRPr>
          </a:p>
          <a:p>
            <a:r>
              <a:rPr kumimoji="1" lang="zh-CN" altLang="en-US" sz="1100" b="1" dirty="0" smtClean="0">
                <a:latin typeface="宋体" pitchFamily="2" charset="-122"/>
              </a:rPr>
              <a:t>手机登陆地址</a:t>
            </a:r>
            <a:endParaRPr kumimoji="1" lang="en-US" altLang="zh-CN" sz="1100" b="1" dirty="0">
              <a:latin typeface="宋体" pitchFamily="2" charset="-122"/>
            </a:endParaRPr>
          </a:p>
          <a:p>
            <a:r>
              <a:rPr kumimoji="1" lang="zh-CN" altLang="en-US" sz="1100" b="1" dirty="0">
                <a:latin typeface="宋体" pitchFamily="2" charset="-122"/>
              </a:rPr>
              <a:t>登陆地址：</a:t>
            </a:r>
            <a:r>
              <a:rPr kumimoji="1" lang="en-US" altLang="zh-CN" sz="1100" b="1" dirty="0">
                <a:latin typeface="宋体" pitchFamily="2" charset="-122"/>
              </a:rPr>
              <a:t>http:// </a:t>
            </a:r>
            <a:r>
              <a:rPr kumimoji="1" lang="en-US" altLang="zh-CN" sz="1100" b="1" dirty="0" smtClean="0">
                <a:latin typeface="宋体" pitchFamily="2" charset="-122"/>
              </a:rPr>
              <a:t>10.0.12.103:89</a:t>
            </a:r>
            <a:r>
              <a:rPr kumimoji="1" lang="zh-CN" altLang="en-US" sz="1100" b="1" dirty="0" smtClean="0">
                <a:latin typeface="宋体" pitchFamily="2" charset="-122"/>
              </a:rPr>
              <a:t>（</a:t>
            </a:r>
            <a:r>
              <a:rPr kumimoji="1" lang="zh-CN" altLang="en-US" sz="1100" b="1" dirty="0">
                <a:latin typeface="宋体" pitchFamily="2" charset="-122"/>
              </a:rPr>
              <a:t>局域网地址）</a:t>
            </a:r>
            <a:endParaRPr kumimoji="1" lang="en-US" altLang="zh-CN" sz="1100" b="1" dirty="0">
              <a:latin typeface="宋体" pitchFamily="2" charset="-122"/>
            </a:endParaRPr>
          </a:p>
          <a:p>
            <a:r>
              <a:rPr kumimoji="1" lang="zh-CN" altLang="en-US" sz="1100" b="1" dirty="0">
                <a:latin typeface="宋体" pitchFamily="2" charset="-122"/>
              </a:rPr>
              <a:t>登陆地址：</a:t>
            </a:r>
            <a:r>
              <a:rPr kumimoji="1" lang="en-US" altLang="zh-CN" sz="1100" b="1" dirty="0">
                <a:latin typeface="宋体" pitchFamily="2" charset="-122"/>
              </a:rPr>
              <a:t> http://</a:t>
            </a:r>
            <a:r>
              <a:rPr kumimoji="1" lang="en-US" altLang="zh-CN" sz="1100" b="1" dirty="0" smtClean="0">
                <a:latin typeface="宋体" pitchFamily="2" charset="-122"/>
              </a:rPr>
              <a:t>oa.chunlaiedu.com:89 </a:t>
            </a:r>
            <a:r>
              <a:rPr kumimoji="1" lang="zh-CN" altLang="en-US" sz="1100" b="1" dirty="0">
                <a:latin typeface="宋体" pitchFamily="2" charset="-122"/>
              </a:rPr>
              <a:t>（外网地址）</a:t>
            </a:r>
            <a:endParaRPr kumimoji="1" lang="en-US" altLang="zh-CN" sz="1100" b="1" dirty="0">
              <a:latin typeface="宋体" pitchFamily="2" charset="-122"/>
            </a:endParaRPr>
          </a:p>
          <a:p>
            <a:endParaRPr kumimoji="1" lang="en-US" altLang="zh-CN" sz="1400" b="1" dirty="0" smtClean="0">
              <a:latin typeface="宋体" pitchFamily="2" charset="-122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23528" y="2191441"/>
            <a:ext cx="2460625" cy="239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en-US" altLang="zh-CN" b="1" dirty="0" smtClean="0">
                <a:solidFill>
                  <a:srgbClr val="FF0000"/>
                </a:solidFill>
              </a:rPr>
              <a:t>IE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设置步骤：</a:t>
            </a:r>
            <a:endParaRPr kumimoji="1" lang="en-US" altLang="zh-CN" b="1" dirty="0" smtClean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kumimoji="1" lang="en-US" altLang="zh-CN" b="1" dirty="0" smtClean="0">
                <a:solidFill>
                  <a:srgbClr val="FF0000"/>
                </a:solidFill>
              </a:rPr>
              <a:t>1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、设置</a:t>
            </a:r>
            <a:r>
              <a:rPr kumimoji="1" lang="zh-CN" altLang="en-US" b="1" dirty="0">
                <a:solidFill>
                  <a:srgbClr val="FF0000"/>
                </a:solidFill>
              </a:rPr>
              <a:t>可信站点</a:t>
            </a:r>
            <a:endParaRPr kumimoji="1" lang="en-US" altLang="zh-CN" b="1" dirty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kumimoji="1" lang="en-US" altLang="zh-CN" b="1" dirty="0" smtClean="0">
                <a:solidFill>
                  <a:srgbClr val="FF0000"/>
                </a:solidFill>
              </a:rPr>
              <a:t>2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、设置</a:t>
            </a:r>
            <a:r>
              <a:rPr kumimoji="1" lang="zh-CN" altLang="en-US" b="1" dirty="0">
                <a:solidFill>
                  <a:srgbClr val="FF0000"/>
                </a:solidFill>
              </a:rPr>
              <a:t>弹出窗口</a:t>
            </a:r>
            <a:endParaRPr kumimoji="1" lang="en-US" altLang="zh-CN" b="1" dirty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kumimoji="1" lang="en-US" altLang="zh-CN" b="1" dirty="0" smtClean="0">
                <a:solidFill>
                  <a:srgbClr val="FF0000"/>
                </a:solidFill>
              </a:rPr>
              <a:t>3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、系统</a:t>
            </a:r>
            <a:r>
              <a:rPr kumimoji="1" lang="zh-CN" altLang="en-US" b="1" dirty="0">
                <a:solidFill>
                  <a:srgbClr val="FF0000"/>
                </a:solidFill>
              </a:rPr>
              <a:t>登录</a:t>
            </a:r>
            <a:endParaRPr kumimoji="1" lang="en-US" altLang="zh-CN" b="1" dirty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kumimoji="1" lang="en-US" altLang="zh-CN" b="1" dirty="0" smtClean="0">
                <a:solidFill>
                  <a:srgbClr val="FF0000"/>
                </a:solidFill>
              </a:rPr>
              <a:t>4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、安装</a:t>
            </a:r>
            <a:r>
              <a:rPr kumimoji="1" lang="zh-CN" altLang="en-US" b="1" dirty="0">
                <a:solidFill>
                  <a:srgbClr val="FF0000"/>
                </a:solidFill>
              </a:rPr>
              <a:t>插件</a:t>
            </a:r>
            <a:endParaRPr kumimoji="1" lang="en-US" altLang="zh-CN" b="1" dirty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None/>
            </a:pPr>
            <a:endParaRPr kumimoji="1" lang="zh-CN" altLang="en-US" dirty="0"/>
          </a:p>
          <a:p>
            <a:endParaRPr kumimoji="1" lang="en-US" altLang="zh-CN" sz="1400" b="1" dirty="0">
              <a:latin typeface="宋体" pitchFamily="2" charset="-122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250581" y="2263449"/>
            <a:ext cx="5425874" cy="254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sz="1400" b="1" dirty="0" smtClean="0">
                <a:solidFill>
                  <a:srgbClr val="FF0000"/>
                </a:solidFill>
              </a:rPr>
              <a:t>注意事项：推荐使用</a:t>
            </a:r>
            <a:r>
              <a:rPr kumimoji="1" lang="en-US" altLang="zh-CN" sz="1400" b="1" dirty="0" smtClean="0">
                <a:solidFill>
                  <a:srgbClr val="FF0000"/>
                </a:solidFill>
              </a:rPr>
              <a:t>IE</a:t>
            </a:r>
            <a:r>
              <a:rPr kumimoji="1" lang="zh-CN" altLang="en-US" sz="1400" b="1" dirty="0" smtClean="0">
                <a:solidFill>
                  <a:srgbClr val="FF0000"/>
                </a:solidFill>
              </a:rPr>
              <a:t>、谷歌</a:t>
            </a:r>
            <a:endParaRPr kumimoji="1" lang="en-US" altLang="zh-CN" sz="1400" b="1" dirty="0" smtClean="0">
              <a:solidFill>
                <a:srgbClr val="FF0000"/>
              </a:solidFill>
            </a:endParaRPr>
          </a:p>
          <a:p>
            <a:pPr marL="285750" indent="-285750"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altLang="zh-CN" sz="1200" b="1" dirty="0" smtClean="0">
                <a:solidFill>
                  <a:srgbClr val="FF0000"/>
                </a:solidFill>
              </a:rPr>
              <a:t>Windows</a:t>
            </a:r>
            <a:r>
              <a:rPr kumimoji="1" lang="zh-CN" altLang="en-US" sz="1200" b="1" dirty="0" smtClean="0">
                <a:solidFill>
                  <a:srgbClr val="FF0000"/>
                </a:solidFill>
              </a:rPr>
              <a:t>系统：</a:t>
            </a:r>
            <a:endParaRPr kumimoji="1" lang="en-US" altLang="zh-CN" sz="1200" b="1" dirty="0" smtClean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kumimoji="1" lang="en-US" altLang="zh-CN" sz="1200" b="1" dirty="0" smtClean="0">
                <a:solidFill>
                  <a:srgbClr val="FF0000"/>
                </a:solidFill>
              </a:rPr>
              <a:t>XP</a:t>
            </a:r>
            <a:r>
              <a:rPr kumimoji="1" lang="zh-CN" altLang="en-US" sz="1200" b="1" dirty="0" smtClean="0">
                <a:solidFill>
                  <a:srgbClr val="FF0000"/>
                </a:solidFill>
              </a:rPr>
              <a:t>系统，务必保证</a:t>
            </a:r>
            <a:r>
              <a:rPr kumimoji="1" lang="en-US" altLang="zh-CN" sz="1200" b="1" dirty="0" smtClean="0">
                <a:solidFill>
                  <a:srgbClr val="FF0000"/>
                </a:solidFill>
              </a:rPr>
              <a:t>IE</a:t>
            </a:r>
            <a:r>
              <a:rPr kumimoji="1" lang="zh-CN" altLang="en-US" sz="1200" b="1" dirty="0" smtClean="0">
                <a:solidFill>
                  <a:srgbClr val="FF0000"/>
                </a:solidFill>
              </a:rPr>
              <a:t>为</a:t>
            </a:r>
            <a:r>
              <a:rPr kumimoji="1" lang="en-US" altLang="zh-CN" sz="1200" b="1" dirty="0" smtClean="0">
                <a:solidFill>
                  <a:srgbClr val="FF0000"/>
                </a:solidFill>
              </a:rPr>
              <a:t>IE8</a:t>
            </a:r>
            <a:r>
              <a:rPr kumimoji="1" lang="zh-CN" altLang="en-US" sz="1200" b="1" dirty="0" smtClean="0">
                <a:solidFill>
                  <a:srgbClr val="FF0000"/>
                </a:solidFill>
              </a:rPr>
              <a:t>及以上版本</a:t>
            </a:r>
            <a:endParaRPr kumimoji="1" lang="en-US" altLang="zh-CN" sz="1200" b="1" dirty="0" smtClean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kumimoji="1" lang="en-US" altLang="zh-CN" sz="1200" b="1" dirty="0" smtClean="0">
                <a:solidFill>
                  <a:srgbClr val="FF0000"/>
                </a:solidFill>
              </a:rPr>
              <a:t>Win7 64</a:t>
            </a:r>
            <a:r>
              <a:rPr kumimoji="1" lang="zh-CN" altLang="en-US" sz="1200" b="1" dirty="0">
                <a:solidFill>
                  <a:srgbClr val="FF0000"/>
                </a:solidFill>
              </a:rPr>
              <a:t>位</a:t>
            </a:r>
            <a:r>
              <a:rPr kumimoji="1" lang="zh-CN" altLang="en-US" sz="1200" b="1" dirty="0" smtClean="0">
                <a:solidFill>
                  <a:srgbClr val="FF0000"/>
                </a:solidFill>
              </a:rPr>
              <a:t>操作系统</a:t>
            </a:r>
            <a:r>
              <a:rPr kumimoji="1" lang="en-US" altLang="zh-CN" sz="1200" b="1" dirty="0" smtClean="0">
                <a:solidFill>
                  <a:srgbClr val="FF0000"/>
                </a:solidFill>
              </a:rPr>
              <a:t>IE</a:t>
            </a:r>
            <a:r>
              <a:rPr kumimoji="1" lang="zh-CN" altLang="en-US" sz="1200" b="1" dirty="0" smtClean="0">
                <a:solidFill>
                  <a:srgbClr val="FF0000"/>
                </a:solidFill>
              </a:rPr>
              <a:t> 必须 </a:t>
            </a:r>
            <a:r>
              <a:rPr kumimoji="1" lang="zh-CN" altLang="en-US" sz="1200" b="1" dirty="0">
                <a:solidFill>
                  <a:srgbClr val="FF0000"/>
                </a:solidFill>
              </a:rPr>
              <a:t>使用</a:t>
            </a:r>
            <a:r>
              <a:rPr kumimoji="1" lang="en-US" altLang="zh-CN" sz="1200" b="1" dirty="0">
                <a:solidFill>
                  <a:srgbClr val="FF0000"/>
                </a:solidFill>
              </a:rPr>
              <a:t>32</a:t>
            </a:r>
            <a:r>
              <a:rPr kumimoji="1" lang="zh-CN" altLang="en-US" sz="1200" b="1" dirty="0" smtClean="0">
                <a:solidFill>
                  <a:srgbClr val="FF0000"/>
                </a:solidFill>
              </a:rPr>
              <a:t>位浏览器</a:t>
            </a:r>
            <a:endParaRPr kumimoji="1" lang="en-US" altLang="zh-CN" sz="1200" b="1" dirty="0" smtClean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kumimoji="1" lang="en-US" altLang="zh-CN" sz="1200" b="1" dirty="0" smtClean="0">
                <a:solidFill>
                  <a:srgbClr val="FF0000"/>
                </a:solidFill>
              </a:rPr>
              <a:t>IE9</a:t>
            </a:r>
            <a:r>
              <a:rPr kumimoji="1" lang="zh-CN" altLang="en-US" sz="1200" b="1" dirty="0" smtClean="0">
                <a:solidFill>
                  <a:srgbClr val="FF0000"/>
                </a:solidFill>
              </a:rPr>
              <a:t>、</a:t>
            </a:r>
            <a:r>
              <a:rPr kumimoji="1" lang="en-US" altLang="zh-CN" sz="1200" b="1" dirty="0" smtClean="0">
                <a:solidFill>
                  <a:srgbClr val="FF0000"/>
                </a:solidFill>
              </a:rPr>
              <a:t>10</a:t>
            </a:r>
            <a:r>
              <a:rPr kumimoji="1" lang="zh-CN" altLang="en-US" sz="1200" b="1" dirty="0" smtClean="0">
                <a:solidFill>
                  <a:srgbClr val="FF0000"/>
                </a:solidFill>
              </a:rPr>
              <a:t>、</a:t>
            </a:r>
            <a:r>
              <a:rPr kumimoji="1" lang="en-US" altLang="zh-CN" sz="1200" b="1" dirty="0" smtClean="0">
                <a:solidFill>
                  <a:srgbClr val="FF0000"/>
                </a:solidFill>
              </a:rPr>
              <a:t>11</a:t>
            </a:r>
            <a:r>
              <a:rPr kumimoji="1" lang="zh-CN" altLang="en-US" sz="1200" b="1" dirty="0" smtClean="0">
                <a:solidFill>
                  <a:srgbClr val="FF0000"/>
                </a:solidFill>
              </a:rPr>
              <a:t>需设置兼容性视图；</a:t>
            </a:r>
            <a:endParaRPr kumimoji="1" lang="en-US" altLang="zh-CN" sz="1200" b="1" dirty="0" smtClean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1" lang="zh-CN" altLang="en-US" sz="1200" b="1" dirty="0" smtClean="0">
                <a:solidFill>
                  <a:srgbClr val="FF0000"/>
                </a:solidFill>
              </a:rPr>
              <a:t>工具</a:t>
            </a:r>
            <a:r>
              <a:rPr kumimoji="1" lang="en-US" altLang="zh-CN" sz="1200" b="1" dirty="0" smtClean="0">
                <a:solidFill>
                  <a:srgbClr val="FF0000"/>
                </a:solidFill>
              </a:rPr>
              <a:t>=&gt;</a:t>
            </a:r>
            <a:r>
              <a:rPr kumimoji="1" lang="zh-CN" altLang="en-US" sz="1200" b="1" dirty="0" smtClean="0">
                <a:solidFill>
                  <a:srgbClr val="FF0000"/>
                </a:solidFill>
              </a:rPr>
              <a:t>兼容性视图设置</a:t>
            </a:r>
            <a:r>
              <a:rPr kumimoji="1" lang="en-US" altLang="zh-CN" sz="1200" b="1" dirty="0" smtClean="0">
                <a:solidFill>
                  <a:srgbClr val="FF0000"/>
                </a:solidFill>
              </a:rPr>
              <a:t>=&gt;</a:t>
            </a:r>
            <a:r>
              <a:rPr kumimoji="1" lang="zh-CN" altLang="en-US" sz="1200" b="1" dirty="0" smtClean="0">
                <a:solidFill>
                  <a:srgbClr val="FF0000"/>
                </a:solidFill>
              </a:rPr>
              <a:t>添加</a:t>
            </a:r>
            <a:r>
              <a:rPr kumimoji="1" lang="en-US" altLang="zh-CN" sz="1200" b="1" dirty="0" smtClean="0">
                <a:solidFill>
                  <a:srgbClr val="FF0000"/>
                </a:solidFill>
              </a:rPr>
              <a:t>OA</a:t>
            </a:r>
            <a:r>
              <a:rPr kumimoji="1" lang="zh-CN" altLang="en-US" sz="1200" b="1" dirty="0" smtClean="0">
                <a:solidFill>
                  <a:srgbClr val="FF0000"/>
                </a:solidFill>
              </a:rPr>
              <a:t>地址即可</a:t>
            </a:r>
            <a:endParaRPr kumimoji="1" lang="en-US" altLang="zh-CN" sz="1200" b="1" dirty="0" smtClean="0">
              <a:solidFill>
                <a:srgbClr val="FF0000"/>
              </a:solidFill>
            </a:endParaRPr>
          </a:p>
          <a:p>
            <a:pPr marL="171450" indent="-171450"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zh-CN" altLang="en-US" sz="1200" b="1" dirty="0" smtClean="0">
                <a:solidFill>
                  <a:srgbClr val="FF0000"/>
                </a:solidFill>
              </a:rPr>
              <a:t>苹果系统</a:t>
            </a:r>
            <a:endParaRPr kumimoji="1" lang="en-US" altLang="zh-CN" sz="1200" b="1" dirty="0" smtClean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kumimoji="1" lang="zh-CN" altLang="en-US" sz="1200" b="1" dirty="0" smtClean="0">
                <a:solidFill>
                  <a:srgbClr val="FF0000"/>
                </a:solidFill>
              </a:rPr>
              <a:t>默认浏览器</a:t>
            </a:r>
            <a:r>
              <a:rPr kumimoji="1" lang="en-US" altLang="zh-CN" sz="1200" b="1" dirty="0" smtClean="0">
                <a:solidFill>
                  <a:srgbClr val="FF0000"/>
                </a:solidFill>
              </a:rPr>
              <a:t>【safari】</a:t>
            </a:r>
            <a:r>
              <a:rPr kumimoji="1" lang="zh-CN" altLang="en-US" sz="1200" b="1" dirty="0" smtClean="0">
                <a:solidFill>
                  <a:srgbClr val="FF0000"/>
                </a:solidFill>
              </a:rPr>
              <a:t>兼容性不稳定，推荐安装谷歌浏览器；</a:t>
            </a:r>
            <a:endParaRPr kumimoji="1" lang="en-US" altLang="zh-CN" b="1" dirty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kumimoji="1" lang="en-US" altLang="zh-CN" b="1" dirty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itchFamily="18" charset="2"/>
              <a:buNone/>
            </a:pPr>
            <a:endParaRPr kumimoji="1" lang="zh-CN" altLang="en-US" dirty="0"/>
          </a:p>
          <a:p>
            <a:endParaRPr kumimoji="1" lang="en-US" altLang="zh-CN" sz="1400" b="1" dirty="0">
              <a:latin typeface="宋体" pitchFamily="2" charset="-122"/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12" y="3180157"/>
            <a:ext cx="22574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86" y="1995686"/>
            <a:ext cx="659126" cy="65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4067944" y="8435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zh-CN" altLang="en-US" b="1" dirty="0" smtClean="0">
                <a:latin typeface="宋体" pitchFamily="2" charset="-122"/>
              </a:rPr>
              <a:t>登陆账号： 员工号（新）</a:t>
            </a:r>
            <a:endParaRPr kumimoji="1" lang="en-US" altLang="zh-CN" b="1" dirty="0" smtClean="0">
              <a:latin typeface="宋体" pitchFamily="2" charset="-122"/>
            </a:endParaRPr>
          </a:p>
          <a:p>
            <a:r>
              <a:rPr kumimoji="1" lang="zh-CN" altLang="en-US" b="1" dirty="0" smtClean="0">
                <a:latin typeface="宋体" pitchFamily="2" charset="-122"/>
              </a:rPr>
              <a:t>密码：</a:t>
            </a:r>
            <a:r>
              <a:rPr kumimoji="1" lang="en-US" altLang="zh-CN" b="1" dirty="0" smtClean="0">
                <a:latin typeface="宋体" pitchFamily="2" charset="-122"/>
              </a:rPr>
              <a:t>666666</a:t>
            </a:r>
          </a:p>
        </p:txBody>
      </p:sp>
    </p:spTree>
    <p:extLst>
      <p:ext uri="{BB962C8B-B14F-4D97-AF65-F5344CB8AC3E}">
        <p14:creationId xmlns="" xmlns:p14="http://schemas.microsoft.com/office/powerpoint/2010/main" val="369564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1869735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 smtClean="0">
                <a:latin typeface="+mn-ea"/>
              </a:rPr>
              <a:t>系统登录</a:t>
            </a:r>
            <a:r>
              <a:rPr lang="en-US" altLang="zh-CN" sz="1500" dirty="0" smtClean="0">
                <a:latin typeface="+mn-ea"/>
              </a:rPr>
              <a:t>—</a:t>
            </a:r>
            <a:r>
              <a:rPr lang="zh-CN" altLang="en-US" sz="1500" dirty="0" smtClean="0">
                <a:latin typeface="+mn-ea"/>
              </a:rPr>
              <a:t>登录准备</a:t>
            </a:r>
            <a:endParaRPr lang="zh-CN" altLang="en-US" sz="1500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744" y="16086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ea typeface="黑体" pitchFamily="2" charset="-122"/>
              </a:rPr>
              <a:t>登录前准备工作：设置可信站点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1" y="1014338"/>
            <a:ext cx="556983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28184" y="686322"/>
            <a:ext cx="2736303" cy="35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12700" indent="-1270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1400" b="1" dirty="0">
                <a:solidFill>
                  <a:srgbClr val="FF0000"/>
                </a:solidFill>
                <a:latin typeface="宋体" charset="-122"/>
              </a:rPr>
              <a:t>具体操作步骤：</a:t>
            </a:r>
            <a:endParaRPr lang="en-US" altLang="zh-CN" sz="1400" b="1" dirty="0">
              <a:solidFill>
                <a:srgbClr val="FF0000"/>
              </a:solidFill>
              <a:latin typeface="宋体" charset="-122"/>
            </a:endParaRPr>
          </a:p>
          <a:p>
            <a:pPr algn="l"/>
            <a:endParaRPr lang="en-US" altLang="zh-CN" sz="1400" dirty="0" smtClean="0">
              <a:latin typeface="宋体" charset="-122"/>
            </a:endParaRPr>
          </a:p>
          <a:p>
            <a:pPr algn="l"/>
            <a:r>
              <a:rPr lang="en-US" altLang="zh-CN" sz="1400" dirty="0" smtClean="0">
                <a:latin typeface="+mn-ea"/>
                <a:ea typeface="+mn-ea"/>
              </a:rPr>
              <a:t>1</a:t>
            </a:r>
            <a:r>
              <a:rPr lang="zh-CN" altLang="en-US" sz="1400" dirty="0">
                <a:latin typeface="+mn-ea"/>
                <a:ea typeface="+mn-ea"/>
              </a:rPr>
              <a:t>、工具→</a:t>
            </a:r>
            <a:r>
              <a:rPr lang="en-US" altLang="en-US" sz="1400" dirty="0">
                <a:latin typeface="+mn-ea"/>
                <a:ea typeface="+mn-ea"/>
              </a:rPr>
              <a:t>Internet</a:t>
            </a:r>
            <a:r>
              <a:rPr lang="zh-CN" altLang="en-US" sz="1400" dirty="0">
                <a:latin typeface="+mn-ea"/>
                <a:ea typeface="+mn-ea"/>
              </a:rPr>
              <a:t>选项→安全</a:t>
            </a:r>
            <a:r>
              <a:rPr lang="zh-CN" altLang="en-US" sz="1400" dirty="0" smtClean="0">
                <a:latin typeface="+mn-ea"/>
                <a:ea typeface="+mn-ea"/>
              </a:rPr>
              <a:t>；</a:t>
            </a:r>
            <a:endParaRPr lang="en-US" altLang="zh-CN" sz="1400" dirty="0" smtClean="0">
              <a:latin typeface="+mn-ea"/>
              <a:ea typeface="+mn-ea"/>
            </a:endParaRPr>
          </a:p>
          <a:p>
            <a:pPr algn="l"/>
            <a:endParaRPr lang="zh-CN" altLang="en-US" sz="1400" dirty="0">
              <a:latin typeface="+mn-ea"/>
              <a:ea typeface="+mn-ea"/>
            </a:endParaRPr>
          </a:p>
          <a:p>
            <a:pPr algn="l"/>
            <a:r>
              <a:rPr lang="en-US" altLang="zh-CN" sz="1400" dirty="0">
                <a:latin typeface="+mn-ea"/>
                <a:ea typeface="+mn-ea"/>
              </a:rPr>
              <a:t>2</a:t>
            </a:r>
            <a:r>
              <a:rPr lang="zh-CN" altLang="en-US" sz="1400" dirty="0">
                <a:latin typeface="+mn-ea"/>
                <a:ea typeface="+mn-ea"/>
              </a:rPr>
              <a:t>、点击</a:t>
            </a:r>
            <a:r>
              <a:rPr lang="zh-CN" altLang="en-US" sz="1400" dirty="0" smtClean="0">
                <a:latin typeface="+mn-ea"/>
                <a:ea typeface="+mn-ea"/>
              </a:rPr>
              <a:t>“受信任的站点”；</a:t>
            </a:r>
            <a:endParaRPr lang="en-US" altLang="zh-CN" sz="1400" dirty="0" smtClean="0">
              <a:latin typeface="+mn-ea"/>
              <a:ea typeface="+mn-ea"/>
            </a:endParaRPr>
          </a:p>
          <a:p>
            <a:pPr algn="l"/>
            <a:endParaRPr lang="zh-CN" altLang="en-US" sz="1400" dirty="0">
              <a:latin typeface="+mn-ea"/>
              <a:ea typeface="+mn-ea"/>
            </a:endParaRPr>
          </a:p>
          <a:p>
            <a:pPr algn="l"/>
            <a:r>
              <a:rPr lang="en-US" altLang="zh-CN" sz="1400" dirty="0">
                <a:latin typeface="+mn-ea"/>
                <a:ea typeface="+mn-ea"/>
              </a:rPr>
              <a:t>3</a:t>
            </a:r>
            <a:r>
              <a:rPr lang="zh-CN" altLang="en-US" sz="1400" dirty="0">
                <a:latin typeface="+mn-ea"/>
                <a:ea typeface="+mn-ea"/>
              </a:rPr>
              <a:t>、点击</a:t>
            </a:r>
            <a:r>
              <a:rPr lang="zh-CN" altLang="en-US" sz="1400" dirty="0" smtClean="0">
                <a:latin typeface="+mn-ea"/>
                <a:ea typeface="+mn-ea"/>
              </a:rPr>
              <a:t>“站点”按钮；</a:t>
            </a:r>
            <a:endParaRPr lang="en-US" altLang="zh-CN" sz="1400" dirty="0" smtClean="0">
              <a:latin typeface="+mn-ea"/>
              <a:ea typeface="+mn-ea"/>
            </a:endParaRPr>
          </a:p>
          <a:p>
            <a:pPr algn="l"/>
            <a:endParaRPr lang="zh-CN" altLang="en-US" sz="1400" dirty="0">
              <a:latin typeface="+mn-ea"/>
              <a:ea typeface="+mn-ea"/>
            </a:endParaRPr>
          </a:p>
          <a:p>
            <a:pPr algn="l"/>
            <a:r>
              <a:rPr lang="en-US" altLang="zh-CN" sz="1400" dirty="0">
                <a:latin typeface="+mn-ea"/>
                <a:ea typeface="+mn-ea"/>
              </a:rPr>
              <a:t>4</a:t>
            </a:r>
            <a:r>
              <a:rPr lang="zh-CN" altLang="en-US" sz="1400" dirty="0">
                <a:latin typeface="+mn-ea"/>
                <a:ea typeface="+mn-ea"/>
              </a:rPr>
              <a:t>、去掉服务器验证前的勾</a:t>
            </a:r>
            <a:r>
              <a:rPr lang="zh-CN" altLang="en-US" sz="1400" dirty="0" smtClean="0">
                <a:latin typeface="+mn-ea"/>
                <a:ea typeface="+mn-ea"/>
              </a:rPr>
              <a:t>；</a:t>
            </a:r>
            <a:endParaRPr lang="en-US" altLang="zh-CN" sz="1400" dirty="0" smtClean="0">
              <a:latin typeface="+mn-ea"/>
              <a:ea typeface="+mn-ea"/>
            </a:endParaRPr>
          </a:p>
          <a:p>
            <a:pPr algn="l"/>
            <a:endParaRPr lang="zh-CN" altLang="en-US" sz="1400" dirty="0">
              <a:latin typeface="+mn-ea"/>
              <a:ea typeface="+mn-ea"/>
            </a:endParaRPr>
          </a:p>
          <a:p>
            <a:r>
              <a:rPr lang="en-US" altLang="zh-CN" sz="1400" dirty="0">
                <a:latin typeface="+mn-ea"/>
                <a:ea typeface="+mn-ea"/>
              </a:rPr>
              <a:t>5</a:t>
            </a:r>
            <a:r>
              <a:rPr lang="zh-CN" altLang="en-US" sz="1400" dirty="0">
                <a:latin typeface="+mn-ea"/>
                <a:ea typeface="+mn-ea"/>
              </a:rPr>
              <a:t>、输入</a:t>
            </a:r>
            <a:r>
              <a:rPr lang="zh-CN" altLang="en-US" sz="1400" dirty="0" smtClean="0">
                <a:latin typeface="+mn-ea"/>
                <a:ea typeface="+mn-ea"/>
              </a:rPr>
              <a:t>地址</a:t>
            </a:r>
            <a:endParaRPr lang="en-US" altLang="zh-CN" sz="1400" dirty="0" smtClean="0">
              <a:latin typeface="+mn-ea"/>
              <a:ea typeface="+mn-ea"/>
            </a:endParaRPr>
          </a:p>
          <a:p>
            <a:r>
              <a:rPr kumimoji="1" lang="en-US" altLang="zh-CN" sz="1400" b="1" dirty="0" smtClean="0">
                <a:latin typeface="宋体" pitchFamily="2" charset="-122"/>
              </a:rPr>
              <a:t>http</a:t>
            </a:r>
            <a:r>
              <a:rPr kumimoji="1" lang="en-US" altLang="zh-CN" sz="1400" b="1" dirty="0">
                <a:latin typeface="宋体" pitchFamily="2" charset="-122"/>
              </a:rPr>
              <a:t>:// 10.0.12.103:8181</a:t>
            </a:r>
            <a:r>
              <a:rPr lang="zh-CN" altLang="en-US" sz="1400" dirty="0" smtClean="0">
                <a:latin typeface="+mn-ea"/>
                <a:ea typeface="+mn-ea"/>
              </a:rPr>
              <a:t>并</a:t>
            </a:r>
            <a:r>
              <a:rPr lang="zh-CN" altLang="en-US" sz="1400" dirty="0">
                <a:latin typeface="+mn-ea"/>
                <a:ea typeface="+mn-ea"/>
              </a:rPr>
              <a:t>添加</a:t>
            </a:r>
            <a:r>
              <a:rPr lang="zh-CN" altLang="en-US" sz="1400" dirty="0" smtClean="0">
                <a:latin typeface="+mn-ea"/>
                <a:ea typeface="+mn-ea"/>
              </a:rPr>
              <a:t>；</a:t>
            </a:r>
            <a:endParaRPr lang="en-US" altLang="zh-CN" sz="1400" dirty="0" smtClean="0">
              <a:latin typeface="+mn-ea"/>
              <a:ea typeface="+mn-ea"/>
            </a:endParaRPr>
          </a:p>
          <a:p>
            <a:pPr algn="l"/>
            <a:endParaRPr lang="zh-CN" altLang="en-US" sz="1400" dirty="0">
              <a:latin typeface="+mn-ea"/>
              <a:ea typeface="+mn-ea"/>
            </a:endParaRPr>
          </a:p>
          <a:p>
            <a:pPr algn="l"/>
            <a:r>
              <a:rPr lang="en-US" altLang="zh-CN" sz="1400" dirty="0">
                <a:latin typeface="+mn-ea"/>
                <a:ea typeface="+mn-ea"/>
              </a:rPr>
              <a:t>6</a:t>
            </a:r>
            <a:r>
              <a:rPr lang="zh-CN" altLang="en-US" sz="1400" dirty="0" smtClean="0">
                <a:latin typeface="+mn-ea"/>
                <a:ea typeface="+mn-ea"/>
              </a:rPr>
              <a:t>、点击“自定义级别”按钮，将</a:t>
            </a:r>
            <a:r>
              <a:rPr lang="zh-CN" altLang="en-US" sz="1400" dirty="0">
                <a:latin typeface="+mn-ea"/>
                <a:ea typeface="+mn-ea"/>
              </a:rPr>
              <a:t>自定义级别设置为低。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61180" y="1193701"/>
            <a:ext cx="755650" cy="215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544036" y="1666082"/>
            <a:ext cx="723708" cy="399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350417" y="2007393"/>
            <a:ext cx="1554163" cy="2492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275138" y="2036712"/>
            <a:ext cx="593006" cy="19059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190166" y="3051323"/>
            <a:ext cx="589746" cy="16849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528762" y="2256631"/>
            <a:ext cx="630164" cy="30052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611360" y="4083918"/>
            <a:ext cx="589060" cy="21497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387351" y="3489945"/>
            <a:ext cx="887413" cy="323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267744" y="16453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ea typeface="黑体" pitchFamily="2" charset="-122"/>
              </a:rPr>
              <a:t>登录前准备工作：设置可信站点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4706291" y="3363838"/>
            <a:ext cx="589746" cy="16849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83189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aver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anchor="ctr"/>
      <a:lstStyle>
        <a:defPPr fontAlgn="auto">
          <a:spcBef>
            <a:spcPts val="0"/>
          </a:spcBef>
          <a:spcAft>
            <a:spcPts val="0"/>
          </a:spcAft>
          <a:defRPr sz="1400" dirty="0" smtClean="0">
            <a:solidFill>
              <a:schemeClr val="tx1"/>
            </a:solidFill>
            <a:latin typeface="微软雅黑" pitchFamily="34" charset="-122"/>
            <a:ea typeface="微软雅黑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fontAlgn="base"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defRPr sz="1800" kern="0" dirty="0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weaver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anchor="ctr"/>
      <a:lstStyle>
        <a:defPPr fontAlgn="auto">
          <a:spcBef>
            <a:spcPts val="0"/>
          </a:spcBef>
          <a:spcAft>
            <a:spcPts val="0"/>
          </a:spcAft>
          <a:defRPr sz="1400" dirty="0" smtClean="0">
            <a:solidFill>
              <a:schemeClr val="tx1"/>
            </a:solidFill>
            <a:latin typeface="微软雅黑" pitchFamily="34" charset="-122"/>
            <a:ea typeface="微软雅黑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fontAlgn="base"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defRPr sz="1800" kern="0" dirty="0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</TotalTime>
  <Words>1449</Words>
  <Application>Microsoft Office PowerPoint</Application>
  <PresentationFormat>全屏显示(16:9)</PresentationFormat>
  <Paragraphs>335</Paragraphs>
  <Slides>40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40</vt:i4>
      </vt:variant>
    </vt:vector>
  </HeadingPairs>
  <TitlesOfParts>
    <vt:vector size="44" baseType="lpstr">
      <vt:lpstr>Office 主题</vt:lpstr>
      <vt:lpstr>weaver_2014</vt:lpstr>
      <vt:lpstr>blank</vt:lpstr>
      <vt:lpstr>1_weaver_2014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</vt:vector>
  </TitlesOfParts>
  <Manager>陈世贵</Manager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Emobile 5.0</dc:title>
  <dc:subject>Emobile 5.0</dc:subject>
  <dc:creator>陈世贵</dc:creator>
  <cp:lastModifiedBy>刘兴钢</cp:lastModifiedBy>
  <cp:revision>685</cp:revision>
  <dcterms:created xsi:type="dcterms:W3CDTF">2015-03-23T05:18:41Z</dcterms:created>
  <dcterms:modified xsi:type="dcterms:W3CDTF">2018-09-21T08:10:31Z</dcterms:modified>
</cp:coreProperties>
</file>