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hyperlink" Target="14.&#20851;&#20110;&#23545;&#30452;&#25509;&#25307;&#25910;&#20026;&#22763;&#23448;&#30340;&#39640;&#31561;&#23398;&#26657;&#23398;&#29983;&#26045;&#34892;&#22269;&#23478;&#36164;&#21161;&#30340;&#36890;&#30693;&#65288;&#36130;&#25945;%5b2015%5d462&#21495;&#65289;.pdf" TargetMode="External"/><Relationship Id="rId2" Type="http://schemas.openxmlformats.org/officeDocument/2006/relationships/hyperlink" Target="14.&#20851;&#20110;&#21360;&#21457;&#12298;&#39640;&#31561;&#23398;&#26657;&#23398;&#29983;&#24212;&#24449;&#20837;&#20237;&#26381;&#20041;&#21153;&#20853;&#24441;&#22269;&#23478;&#36164;&#21161;&#21150;&#27861;&#12299;&#30340;&#36890;&#30693;.pdf" TargetMode="External"/><Relationship Id="rId1" Type="http://schemas.openxmlformats.org/officeDocument/2006/relationships/hyperlink" Target="14.&#20851;&#20110;&#35843;&#25972;&#23436;&#21892;&#22269;&#23478;&#21161;&#23398;&#36151;&#27454;&#30456;&#20851;&#25919;&#31574;&#25514;&#26045;&#30340;&#36890;&#30693;.pdf"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hyperlink" Target="18.&#20851;&#20110;&#32452;&#32455;&#30003;&#25253;&#31532;&#20116;&#25209;&#20840;&#30465;&#22823;&#23398;&#29983;&#21019;&#26032;&#21019;&#19994;&#23454;&#36341;&#31034;&#33539;&#22522;&#22320;&#30340;&#36890;&#30693;.pdf"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hyperlink" Target="20.&#27827;&#21335;&#30465;&#25945;&#32946;&#21381;&#20851;&#20110;&#36827;&#19968;&#27493;&#25552;&#39640;&#20840;&#30465;&#39640;&#26657;&#23601;&#19994;&#21019;&#19994;&#25351;&#23548;&#26381;&#21153;&#27700;&#24179;&#30340;&#23454;&#26045;&#24847;&#35265;.pdf"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hyperlink" Target="22.&#20851;&#20110;&#21360;&#21457;&#28145;&#21270;&#39640;&#31561;&#23398;&#26657;&#21019;&#26032;&#21019;&#19994;&#25945;&#32946;&#25913;&#38761;&#23454;&#26045;&#26041;&#26696;&#30340;&#36890;&#30693;.pdf" TargetMode="Externa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hyperlink" Target="23.&#27827;&#21335;&#30465;&#20154;&#27665;&#25919;&#24220;&#20851;&#20110;&#36827;&#19968;&#27493;&#20570;&#22909;&#26032;&#24418;&#21183;&#19979;&#23601;&#19994;&#21019;&#19994;&#24037;&#20316;&#30340;&#23454;&#26045;&#24847;&#35265;.pdf" TargetMode="External"/><Relationship Id="rId2" Type="http://schemas.openxmlformats.org/officeDocument/2006/relationships/hyperlink" Target="23.&#20851;&#20110;&#36827;&#19968;&#27493;&#20570;&#22909;&#21019;&#19994;&#25285;&#20445;&#36151;&#27454;&#36130;&#25919;&#36148;&#24687;&#24037;&#20316;&#30340;&#36890;&#30693;.pdf" TargetMode="External"/><Relationship Id="rId1" Type="http://schemas.openxmlformats.org/officeDocument/2006/relationships/hyperlink" Target="23.&#20851;&#20110;&#21360;&#21457;&#12298;&#26222;&#24800;&#37329;&#34701;&#21457;&#23637;&#19987;&#39033;&#36164;&#37329;&#31649;&#29702;&#21150;&#27861;&#12299;&#30340;&#36890;&#30693;.pdf" TargetMode="Externa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hyperlink" Target="25.&#27827;&#21335;&#30465;&#20154;&#21147;&#36164;&#28304;&#21644;&#31038;&#20250;&#20445;&#38556;&#21381;%20&#27827;&#21335;&#30465;&#36130;&#25919;&#21381;&#20851;&#20110;&#21360;&#21457;&#12298;&#27827;&#21335;&#30465;&#23601;&#19994;&#21019;&#19994;&#22521;&#35757;&#31649;&#29702;&#21150;&#27861;&#12299;&#30340;&#36890;&#30693;.pdf" TargetMode="External"/><Relationship Id="rId1" Type="http://schemas.openxmlformats.org/officeDocument/2006/relationships/hyperlink" Target="24.&#27827;&#21335;&#30465;&#36130;&#25919;&#21381;%20&#27827;&#21335;&#30465;&#20154;&#21147;&#36164;&#28304;&#21644;&#31038;&#20250;&#20445;&#38556;&#21381;&#20851;&#20110;&#21360;&#21457;&#12298;&#27827;&#21335;&#30465;&#23601;&#19994;&#34917;&#21161;&#36164;&#37329;&#31649;&#29702;&#21150;&#27861;&#12299;&#30340;&#36890;&#30693;.pdf" TargetMode="Externa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hyperlink" Target="27.&#27827;&#21335;&#30465;&#36130;&#25919;&#21381;%20&#27827;&#21335;&#30465;&#20154;&#21147;&#36164;&#28304;&#21644;&#31038;&#20250;&#20445;&#38556;&#21381;&#20851;&#20110;&#21360;&#21457;&#12298;&#27827;&#21335;&#30465;&#23601;&#19994;&#34917;&#21161;&#36164;&#37329;&#31649;&#29702;&#21150;&#27861;&#12299;&#30340;&#36890;&#30693;.pdf" TargetMode="External"/><Relationship Id="rId1" Type="http://schemas.openxmlformats.org/officeDocument/2006/relationships/hyperlink" Target="27.&#12298;&#27827;&#21335;&#30465;&#32844;&#19994;&#22521;&#35757;&#26465;&#20363;&#12299;.pdf"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hyperlink" Target="30.&#27827;&#21335;&#30465;&#20154;&#21147;&#36164;&#28304;&#21644;&#31038;&#20250;&#20445;&#38556;&#21381;&#12298;&#27827;&#21335;&#30465;&#23601;&#19994;&#30331;&#35760;&#21644;&#22833;&#19994;&#30331;&#35760;&#31649;&#29702;&#26242;&#34892;&#21150;&#27861;&#12299;.pdf" TargetMode="External"/><Relationship Id="rId2" Type="http://schemas.openxmlformats.org/officeDocument/2006/relationships/hyperlink" Target="30.&#20851;&#20110;&#20462;&#25913;&#12298;&#23601;&#19994;&#26381;&#21153;&#19982;&#23601;&#19994;&#31649;&#29702;&#35268;&#23450;&#12299;&#30340;&#20915;&#23450;.pdf" TargetMode="External"/><Relationship Id="rId1" Type="http://schemas.openxmlformats.org/officeDocument/2006/relationships/hyperlink" Target="29.&#36716;&#21457;&#25945;&#32946;&#37096;&#20851;&#20110;&#20570;&#22909;2018&#23626;&#20840;&#22269;&#26222;&#36890;&#39640;&#31561;&#23398;&#26657;&#27605;&#19994;&#29983;&#23601;&#19994;&#21019;&#19994;&#24037;&#20316;&#30340;&#36890;&#30693;.pdf"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hyperlink" Target="6.&#27827;&#21335;&#30465;&#20154;&#21147;&#36164;&#28304;&#21644;&#31038;&#20250;&#20445;&#38556;&#21381;&#20851;&#20110;&#21360;&#21457;&#12298;&#27827;&#21335;&#30465;2018&#24180;&#23454;&#26045;&#39640;&#26657;&#27605;&#19994;&#29983;&#8220;&#19977;&#25903;&#19968;&#25206;&#8221;&#35745;&#21010;&#25307;&#21215;&#24037;&#20316;&#26041;&#26696;&#12299;&#30340;&#36890;&#30693;.pdf" TargetMode="External"/><Relationship Id="rId1" Type="http://schemas.openxmlformats.org/officeDocument/2006/relationships/hyperlink" Target="6.&#20154;&#21147;&#36164;&#28304;&#31038;&#20250;&#20445;&#38556;&#37096;&#21150;&#20844;&#21381;%20&#36130;&#25919;&#37096;&#21150;&#20844;&#21381;%20&#20851;&#20110;&#20570;&#22909;2018&#24180;&#39640;&#26657;&#27605;&#19994;&#29983;%20&#8220;&#19977;&#25903;&#19968;&#25206;&#8221;&#35745;&#21010;&#23454;&#26045;&#24037;&#20316;&#30340;&#36890;&#30693;.pdf"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hyperlink" Target="8.&#20851;&#20110;2018&#24180;&#24230;&#39640;&#26657;&#27605;&#19994;&#29983;&#26381;&#21153;&#22522;&#23618;&#22269;&#23478;&#21161;&#23398;&#36151;&#27454;&#20195;&#20607;&#24037;&#20316;&#26377;&#20851;&#38382;&#39064;&#30340;&#36890;&#30693;.pdf" TargetMode="External"/><Relationship Id="rId1" Type="http://schemas.openxmlformats.org/officeDocument/2006/relationships/hyperlink" Target="8.&#20851;&#20110;&#21360;&#21457;&#12298;&#39640;&#31561;&#23398;&#26657;&#27605;&#19994;&#29983;&#23398;&#36153;&#21644;&#22269;&#23478;&#21161;&#23398;&#36151;&#27454;&#20195;&#20607;&#26242;&#34892;&#21150;&#27861;&#12299;&#30340;&#36890;&#30693;.pdf" TargetMode="Externa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hyperlink" Target="10.&#27827;&#21335;&#30465;&#20154;&#21147;&#36164;&#28304;&#21644;&#31038;&#20250;&#20445;&#38556;&#21381;%20&#27827;&#21335;&#30465;&#25945;&#32946;&#21381;%20&#27827;&#21335;&#30465;&#36130;&#25919;&#21381;%20&#27827;&#21335;&#30465;&#27665;&#25919;&#21381;%20&#27827;&#21335;&#30465;&#25206;&#36139;&#24320;&#21457;&#21150;&#20844;&#23460;%20&#27827;&#21335;&#30465;&#27531;&#30142;&#20154;&#32852;&#21512;&#20250;%20&#20851;&#20110;&#20570;&#22909;&#27827;&#21335;&#30465;&#27605;&#19994;&#24180;&#24230;&#39640;&#26657;&#27605;&#19994;&#29983;&#27714;&#32844;&#21019;&#19994;&#34917;&#36148;&#30003;&#39046;&#21457;&#25918;&#24037;&#20316;&#30340;&#36890;&#30693;.pdf" TargetMode="External"/><Relationship Id="rId1" Type="http://schemas.openxmlformats.org/officeDocument/2006/relationships/hyperlink" Target="10.&#27827;&#21335;&#30465;&#20154;&#27665;&#25919;&#24220;&#20851;&#20110;&#20570;&#22909;&#24403;&#21069;&#21644;&#20170;&#21518;&#19968;&#27573;&#26102;&#26399;&#23601;&#19994;&#21019;&#19994;&#24037;&#20316;&#30340;&#23454;&#26045;&#24847;&#35265;&#35947;&#25919;&#12308;2017&#12309;33&#21495;.pdf"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0"/>
        </a:gradFill>
        <a:effectLst/>
      </p:bgPr>
    </p:bg>
    <p:spTree>
      <p:nvGrpSpPr>
        <p:cNvPr id="1" name=""/>
        <p:cNvGrpSpPr/>
        <p:nvPr/>
      </p:nvGrpSpPr>
      <p:grpSpPr/>
      <p:sp>
        <p:nvSpPr>
          <p:cNvPr id="2" name="标题 1"/>
          <p:cNvSpPr>
            <a:spLocks noGrp="1"/>
          </p:cNvSpPr>
          <p:nvPr>
            <p:ph type="ctrTitle"/>
          </p:nvPr>
        </p:nvSpPr>
        <p:spPr>
          <a:gradFill>
            <a:gsLst>
              <a:gs pos="0">
                <a:schemeClr val="accent1">
                  <a:lumMod val="5000"/>
                  <a:lumOff val="95000"/>
                </a:schemeClr>
              </a:gs>
              <a:gs pos="74000">
                <a:schemeClr val="accent1">
                  <a:lumMod val="81000"/>
                  <a:alpha val="33000"/>
                </a:schemeClr>
              </a:gs>
              <a:gs pos="91000">
                <a:schemeClr val="accent1">
                  <a:lumMod val="45000"/>
                  <a:lumOff val="55000"/>
                </a:schemeClr>
              </a:gs>
              <a:gs pos="100000">
                <a:schemeClr val="accent1">
                  <a:lumMod val="30000"/>
                  <a:lumOff val="70000"/>
                </a:schemeClr>
              </a:gs>
            </a:gsLst>
            <a:lin ang="2700000" scaled="0"/>
          </a:gradFill>
          <a:effectLst>
            <a:glow>
              <a:schemeClr val="accent1">
                <a:alpha val="40000"/>
              </a:schemeClr>
            </a:glow>
            <a:reflection stA="50000" dir="5400000" sy="-100000" algn="bl" rotWithShape="0"/>
            <a:softEdge rad="1270000"/>
          </a:effectLst>
          <a:scene3d>
            <a:camera prst="orthographicFront"/>
            <a:lightRig rig="threePt" dir="t"/>
          </a:scene3d>
          <a:sp3d extrusionH="76200">
            <a:extrusionClr>
              <a:schemeClr val="accent1">
                <a:lumMod val="40000"/>
                <a:lumOff val="60000"/>
              </a:schemeClr>
            </a:extrusionClr>
          </a:sp3d>
        </p:spPr>
        <p:txBody>
          <a:bodyPr>
            <a:noAutofit/>
          </a:bodyPr>
          <a:p>
            <a:r>
              <a:rPr lang="zh-CN" altLang="en-US" sz="720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cs typeface="微软雅黑" panose="020B0503020204020204" charset="-122"/>
              </a:rPr>
              <a:t>河南省大中专学生</a:t>
            </a:r>
            <a:br>
              <a:rPr lang="zh-CN" altLang="en-US" sz="720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cs typeface="微软雅黑" panose="020B0503020204020204" charset="-122"/>
              </a:rPr>
            </a:br>
            <a:r>
              <a:rPr lang="zh-CN" altLang="en-US" sz="720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cs typeface="微软雅黑" panose="020B0503020204020204" charset="-122"/>
              </a:rPr>
              <a:t>就业创业政策三十问</a:t>
            </a:r>
            <a:endParaRPr lang="zh-CN" altLang="en-US" sz="720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524000" y="5676265"/>
            <a:ext cx="9144000" cy="1186815"/>
          </a:xfrm>
        </p:spPr>
        <p:txBody>
          <a:bodyPr>
            <a:normAutofit fontScale="70000"/>
          </a:bodyPr>
          <a:p>
            <a:r>
              <a:rPr lang="zh-CN" altLang="en-US">
                <a:hlinkClick r:id="rId1" tooltip="" action="ppaction://hlinkfile"/>
              </a:rPr>
              <a:t>14.关于调整完善国家助学贷款相关政策措施的通知.pdf</a:t>
            </a:r>
            <a:endParaRPr lang="zh-CN" altLang="en-US">
              <a:hlinkClick r:id="rId1" tooltip="" action="ppaction://hlinkfile"/>
            </a:endParaRPr>
          </a:p>
          <a:p>
            <a:r>
              <a:rPr lang="zh-CN" altLang="en-US">
                <a:hlinkClick r:id="rId2" tooltip="" action="ppaction://hlinkfile"/>
              </a:rPr>
              <a:t>14.关于印发《高等学校学生应征入伍服义务兵役国家资助办法》的通知.pdf</a:t>
            </a:r>
            <a:endParaRPr lang="zh-CN" altLang="en-US">
              <a:hlinkClick r:id="rId2" tooltip="" action="ppaction://hlinkfile"/>
            </a:endParaRPr>
          </a:p>
          <a:p>
            <a:r>
              <a:rPr lang="zh-CN" altLang="en-US">
                <a:hlinkClick r:id="rId3" tooltip="" action="ppaction://hlinkfile"/>
              </a:rPr>
              <a:t>14.关于对直接招收为士官的高等学校学生施行国家资助的通知（财教[2015]462号）.pdf</a:t>
            </a:r>
            <a:endParaRPr lang="zh-CN" altLang="en-US"/>
          </a:p>
        </p:txBody>
      </p:sp>
      <p:pic>
        <p:nvPicPr>
          <p:cNvPr id="5" name="图片 4" descr="QQ截图20181011232343"/>
          <p:cNvPicPr>
            <a:picLocks noChangeAspect="1"/>
          </p:cNvPicPr>
          <p:nvPr/>
        </p:nvPicPr>
        <p:blipFill>
          <a:blip r:embed="rId4"/>
          <a:stretch>
            <a:fillRect/>
          </a:stretch>
        </p:blipFill>
        <p:spPr>
          <a:xfrm>
            <a:off x="1524000" y="50800"/>
            <a:ext cx="9199880" cy="5625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15"/>
          <p:cNvPicPr>
            <a:picLocks noChangeAspect="1"/>
          </p:cNvPicPr>
          <p:nvPr/>
        </p:nvPicPr>
        <p:blipFill>
          <a:blip r:embed="rId1"/>
          <a:srcRect t="1336"/>
          <a:stretch>
            <a:fillRect/>
          </a:stretch>
        </p:blipFill>
        <p:spPr>
          <a:xfrm>
            <a:off x="1163320" y="1647190"/>
            <a:ext cx="10058400" cy="35642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16.17"/>
          <p:cNvPicPr>
            <a:picLocks noChangeAspect="1"/>
          </p:cNvPicPr>
          <p:nvPr/>
        </p:nvPicPr>
        <p:blipFill>
          <a:blip r:embed="rId1"/>
          <a:stretch>
            <a:fillRect/>
          </a:stretch>
        </p:blipFill>
        <p:spPr>
          <a:xfrm>
            <a:off x="1066800" y="909955"/>
            <a:ext cx="10058400" cy="50380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066800" y="4989830"/>
            <a:ext cx="10058400" cy="1871980"/>
          </a:xfrm>
        </p:spPr>
        <p:txBody>
          <a:bodyPr/>
          <a:p>
            <a:r>
              <a:rPr lang="zh-CN" altLang="en-US">
                <a:hlinkClick r:id="rId1" tooltip="" action="ppaction://hlinkfile"/>
              </a:rPr>
              <a:t>18.关于组织申报第五批全省大学生创新创业实践示范基地的通知.pdf</a:t>
            </a:r>
            <a:endParaRPr lang="zh-CN" altLang="en-US"/>
          </a:p>
        </p:txBody>
      </p:sp>
      <p:pic>
        <p:nvPicPr>
          <p:cNvPr id="4" name="图片 3" descr="18"/>
          <p:cNvPicPr>
            <a:picLocks noChangeAspect="1"/>
          </p:cNvPicPr>
          <p:nvPr/>
        </p:nvPicPr>
        <p:blipFill>
          <a:blip r:embed="rId2"/>
          <a:stretch>
            <a:fillRect/>
          </a:stretch>
        </p:blipFill>
        <p:spPr>
          <a:xfrm>
            <a:off x="1066800" y="1122680"/>
            <a:ext cx="10058400" cy="3625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19"/>
          <p:cNvPicPr>
            <a:picLocks noChangeAspect="1"/>
          </p:cNvPicPr>
          <p:nvPr/>
        </p:nvPicPr>
        <p:blipFill>
          <a:blip r:embed="rId1"/>
          <a:stretch>
            <a:fillRect/>
          </a:stretch>
        </p:blipFill>
        <p:spPr>
          <a:xfrm>
            <a:off x="1066800" y="1417320"/>
            <a:ext cx="10058400" cy="4023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057275" y="3737610"/>
            <a:ext cx="10559415" cy="438785"/>
          </a:xfrm>
        </p:spPr>
        <p:txBody>
          <a:bodyPr>
            <a:normAutofit fontScale="90000"/>
          </a:bodyPr>
          <a:p>
            <a:r>
              <a:rPr lang="zh-CN" altLang="en-US">
                <a:hlinkClick r:id="rId1" tooltip="" action="ppaction://hlinkfile"/>
              </a:rPr>
              <a:t>20.河南省教育厅关于进一步提高全省高校就业创业指导服务水平的实施意见.pdf</a:t>
            </a:r>
            <a:endParaRPr lang="zh-CN" altLang="en-US"/>
          </a:p>
        </p:txBody>
      </p:sp>
      <p:pic>
        <p:nvPicPr>
          <p:cNvPr id="4" name="图片 3" descr="20"/>
          <p:cNvPicPr>
            <a:picLocks noChangeAspect="1"/>
          </p:cNvPicPr>
          <p:nvPr/>
        </p:nvPicPr>
        <p:blipFill>
          <a:blip r:embed="rId2"/>
          <a:stretch>
            <a:fillRect/>
          </a:stretch>
        </p:blipFill>
        <p:spPr>
          <a:xfrm>
            <a:off x="1125220" y="1510665"/>
            <a:ext cx="10058400" cy="19996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066800" y="4986655"/>
            <a:ext cx="10058400" cy="1615440"/>
          </a:xfrm>
        </p:spPr>
        <p:txBody>
          <a:bodyPr/>
          <a:p>
            <a:r>
              <a:rPr lang="zh-CN" altLang="en-US">
                <a:hlinkClick r:id="rId1" tooltip="" action="ppaction://hlinkfile"/>
              </a:rPr>
              <a:t>22.关于印发深化高等学校创新创业教育改革实施方案的通知.pdf</a:t>
            </a:r>
            <a:endParaRPr lang="zh-CN" altLang="en-US"/>
          </a:p>
        </p:txBody>
      </p:sp>
      <p:pic>
        <p:nvPicPr>
          <p:cNvPr id="4" name="图片 3" descr="21.22"/>
          <p:cNvPicPr>
            <a:picLocks noChangeAspect="1"/>
          </p:cNvPicPr>
          <p:nvPr/>
        </p:nvPicPr>
        <p:blipFill>
          <a:blip r:embed="rId2"/>
          <a:stretch>
            <a:fillRect/>
          </a:stretch>
        </p:blipFill>
        <p:spPr>
          <a:xfrm>
            <a:off x="1066800" y="285115"/>
            <a:ext cx="10058400" cy="45662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066800" y="4144010"/>
            <a:ext cx="10058400" cy="1423035"/>
          </a:xfrm>
        </p:spPr>
        <p:txBody>
          <a:bodyPr>
            <a:normAutofit lnSpcReduction="10000"/>
          </a:bodyPr>
          <a:p>
            <a:r>
              <a:rPr lang="zh-CN" altLang="en-US">
                <a:hlinkClick r:id="rId1" tooltip="" action="ppaction://hlinkfile"/>
              </a:rPr>
              <a:t>23.关于印发《普惠金融发展专项资金管理办法》的通知.pdf</a:t>
            </a:r>
            <a:endParaRPr lang="zh-CN" altLang="en-US">
              <a:hlinkClick r:id="rId1" tooltip="" action="ppaction://hlinkfile"/>
            </a:endParaRPr>
          </a:p>
          <a:p>
            <a:r>
              <a:rPr lang="zh-CN" altLang="en-US">
                <a:hlinkClick r:id="rId2" tooltip="" action="ppaction://hlinkfile"/>
              </a:rPr>
              <a:t>23.关于进一步做好创业担保贷款财政贴息工作的通知.pdf</a:t>
            </a:r>
            <a:endParaRPr lang="zh-CN" altLang="en-US">
              <a:hlinkClick r:id="rId2" tooltip="" action="ppaction://hlinkfile"/>
            </a:endParaRPr>
          </a:p>
          <a:p>
            <a:r>
              <a:rPr lang="zh-CN" altLang="en-US">
                <a:hlinkClick r:id="rId3" tooltip="" action="ppaction://hlinkfile"/>
              </a:rPr>
              <a:t>23.河南省人民政府关于进一步做好新形势下就业创业工作的实施意见.pdf</a:t>
            </a:r>
            <a:endParaRPr lang="zh-CN" altLang="en-US"/>
          </a:p>
        </p:txBody>
      </p:sp>
      <p:pic>
        <p:nvPicPr>
          <p:cNvPr id="4" name="图片 3" descr="23"/>
          <p:cNvPicPr>
            <a:picLocks noChangeAspect="1"/>
          </p:cNvPicPr>
          <p:nvPr/>
        </p:nvPicPr>
        <p:blipFill>
          <a:blip r:embed="rId4"/>
          <a:stretch>
            <a:fillRect/>
          </a:stretch>
        </p:blipFill>
        <p:spPr>
          <a:xfrm>
            <a:off x="1066800" y="341630"/>
            <a:ext cx="10058400" cy="37185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067435" y="5127625"/>
            <a:ext cx="10057765" cy="1655445"/>
          </a:xfrm>
        </p:spPr>
        <p:txBody>
          <a:bodyPr/>
          <a:p>
            <a:r>
              <a:rPr lang="zh-CN" altLang="en-US">
                <a:hlinkClick r:id="rId1" tooltip="" action="ppaction://hlinkfile"/>
              </a:rPr>
              <a:t>24.河南省财政厅 河南省人力资源和社会保障厅关于印发《河南省就业补助资金管理办法》的通知.pdf</a:t>
            </a:r>
            <a:endParaRPr lang="zh-CN" altLang="en-US">
              <a:hlinkClick r:id="rId1" tooltip="" action="ppaction://hlinkfile"/>
            </a:endParaRPr>
          </a:p>
          <a:p>
            <a:r>
              <a:rPr lang="zh-CN" altLang="en-US">
                <a:hlinkClick r:id="rId2" tooltip="" action="ppaction://hlinkfile"/>
              </a:rPr>
              <a:t>25.河南省人力资源和社会保障厅 河南省财政厅关于印发《河南省就业创业培训管理办法》的通知.pdf</a:t>
            </a:r>
            <a:endParaRPr lang="zh-CN" altLang="en-US"/>
          </a:p>
        </p:txBody>
      </p:sp>
      <p:pic>
        <p:nvPicPr>
          <p:cNvPr id="4" name="图片 3" descr="24.25"/>
          <p:cNvPicPr>
            <a:picLocks noChangeAspect="1"/>
          </p:cNvPicPr>
          <p:nvPr/>
        </p:nvPicPr>
        <p:blipFill>
          <a:blip r:embed="rId3"/>
          <a:stretch>
            <a:fillRect/>
          </a:stretch>
        </p:blipFill>
        <p:spPr>
          <a:xfrm>
            <a:off x="1066800" y="8890"/>
            <a:ext cx="10058400" cy="51187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066800" y="4980305"/>
            <a:ext cx="10058400" cy="1511300"/>
          </a:xfrm>
        </p:spPr>
        <p:txBody>
          <a:bodyPr/>
          <a:p>
            <a:r>
              <a:rPr lang="zh-CN" altLang="en-US">
                <a:hlinkClick r:id="rId1" tooltip="" action="ppaction://hlinkfile"/>
              </a:rPr>
              <a:t>27.《河南省职业培训条例》.pdf</a:t>
            </a:r>
            <a:endParaRPr lang="zh-CN" altLang="en-US">
              <a:hlinkClick r:id="rId1" tooltip="" action="ppaction://hlinkfile"/>
            </a:endParaRPr>
          </a:p>
          <a:p>
            <a:r>
              <a:rPr lang="zh-CN" altLang="en-US">
                <a:hlinkClick r:id="rId2" tooltip="" action="ppaction://hlinkfile"/>
              </a:rPr>
              <a:t>27.河南省财政厅 河南省人力资源和社会保障厅关于印发《河南省就业补助资金管理办法》的通知.pdf</a:t>
            </a:r>
            <a:endParaRPr lang="zh-CN" altLang="en-US"/>
          </a:p>
        </p:txBody>
      </p:sp>
      <p:pic>
        <p:nvPicPr>
          <p:cNvPr id="4" name="图片 3" descr="26.27"/>
          <p:cNvPicPr>
            <a:picLocks noChangeAspect="1"/>
          </p:cNvPicPr>
          <p:nvPr/>
        </p:nvPicPr>
        <p:blipFill>
          <a:blip r:embed="rId3"/>
          <a:stretch>
            <a:fillRect/>
          </a:stretch>
        </p:blipFill>
        <p:spPr>
          <a:xfrm>
            <a:off x="1066800" y="378460"/>
            <a:ext cx="10058400" cy="4457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6" name="图片 5" descr="QQ图片20181011130516"/>
          <p:cNvPicPr>
            <a:picLocks noChangeAspect="1"/>
          </p:cNvPicPr>
          <p:nvPr/>
        </p:nvPicPr>
        <p:blipFill>
          <a:blip r:embed="rId1"/>
          <a:stretch>
            <a:fillRect/>
          </a:stretch>
        </p:blipFill>
        <p:spPr>
          <a:xfrm>
            <a:off x="1586230" y="695325"/>
            <a:ext cx="9018905" cy="54667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28"/>
          <p:cNvPicPr>
            <a:picLocks noChangeAspect="1"/>
          </p:cNvPicPr>
          <p:nvPr/>
        </p:nvPicPr>
        <p:blipFill>
          <a:blip r:embed="rId1"/>
          <a:stretch>
            <a:fillRect/>
          </a:stretch>
        </p:blipFill>
        <p:spPr>
          <a:xfrm>
            <a:off x="1066800" y="1644650"/>
            <a:ext cx="10057765" cy="35680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844550" y="5419090"/>
            <a:ext cx="10280650" cy="1395095"/>
          </a:xfrm>
        </p:spPr>
        <p:txBody>
          <a:bodyPr>
            <a:normAutofit fontScale="90000"/>
          </a:bodyPr>
          <a:p>
            <a:r>
              <a:rPr lang="zh-CN" altLang="en-US">
                <a:hlinkClick r:id="rId1" tooltip="" action="ppaction://hlinkfile"/>
              </a:rPr>
              <a:t>29.转发教育部关于做好2018届全国普通高等学校毕业生就业创业工作的通知.pdf</a:t>
            </a:r>
            <a:endParaRPr lang="zh-CN" altLang="en-US">
              <a:hlinkClick r:id="rId1" tooltip="" action="ppaction://hlinkfile"/>
            </a:endParaRPr>
          </a:p>
          <a:p>
            <a:r>
              <a:rPr lang="zh-CN" altLang="en-US">
                <a:hlinkClick r:id="rId2" tooltip="" action="ppaction://hlinkfile"/>
              </a:rPr>
              <a:t>30.关于修改《就业服务与就业管理规定》的决定.pdf</a:t>
            </a:r>
            <a:endParaRPr lang="zh-CN" altLang="en-US">
              <a:hlinkClick r:id="rId2" tooltip="" action="ppaction://hlinkfile"/>
            </a:endParaRPr>
          </a:p>
          <a:p>
            <a:r>
              <a:rPr lang="zh-CN" altLang="en-US">
                <a:hlinkClick r:id="rId3" tooltip="" action="ppaction://hlinkfile"/>
              </a:rPr>
              <a:t>30.河南省人力资源和社会保障厅《河南省就业登记和失业登记管理暂行办法》.pdf</a:t>
            </a:r>
            <a:endParaRPr lang="zh-CN" altLang="en-US"/>
          </a:p>
        </p:txBody>
      </p:sp>
      <p:pic>
        <p:nvPicPr>
          <p:cNvPr id="4" name="图片 3" descr="29.30"/>
          <p:cNvPicPr>
            <a:picLocks noChangeAspect="1"/>
          </p:cNvPicPr>
          <p:nvPr/>
        </p:nvPicPr>
        <p:blipFill>
          <a:blip r:embed="rId4"/>
          <a:stretch>
            <a:fillRect/>
          </a:stretch>
        </p:blipFill>
        <p:spPr>
          <a:xfrm>
            <a:off x="1066800" y="121920"/>
            <a:ext cx="10058400" cy="52971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QQ图片20181011230004"/>
          <p:cNvPicPr>
            <a:picLocks noChangeAspect="1"/>
          </p:cNvPicPr>
          <p:nvPr/>
        </p:nvPicPr>
        <p:blipFill>
          <a:blip r:embed="rId1"/>
          <a:stretch>
            <a:fillRect/>
          </a:stretch>
        </p:blipFill>
        <p:spPr>
          <a:xfrm>
            <a:off x="1066800" y="1812290"/>
            <a:ext cx="10058400" cy="3233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QQ图片20181011230009"/>
          <p:cNvPicPr>
            <a:picLocks noChangeAspect="1"/>
          </p:cNvPicPr>
          <p:nvPr/>
        </p:nvPicPr>
        <p:blipFill>
          <a:blip r:embed="rId1"/>
          <a:stretch>
            <a:fillRect/>
          </a:stretch>
        </p:blipFill>
        <p:spPr>
          <a:xfrm>
            <a:off x="1415415" y="662305"/>
            <a:ext cx="9361805" cy="5533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124585" y="4077335"/>
            <a:ext cx="10057130" cy="1555115"/>
          </a:xfrm>
        </p:spPr>
        <p:txBody>
          <a:bodyPr>
            <a:normAutofit fontScale="90000"/>
          </a:bodyPr>
          <a:p>
            <a:r>
              <a:rPr lang="zh-CN" altLang="en-US">
                <a:hlinkClick r:id="rId1" tooltip="" action="ppaction://hlinkfile"/>
              </a:rPr>
              <a:t>6.人力资源社会保障部办公厅 财政部办公厅 关于做好2018年高校毕业生 “三支一扶”计划实施工作的通知.pdf</a:t>
            </a:r>
            <a:endParaRPr lang="zh-CN" altLang="en-US">
              <a:hlinkClick r:id="rId1" tooltip="" action="ppaction://hlinkfile"/>
            </a:endParaRPr>
          </a:p>
          <a:p>
            <a:r>
              <a:rPr lang="zh-CN" altLang="en-US">
                <a:hlinkClick r:id="rId2" tooltip="" action="ppaction://hlinkfile"/>
              </a:rPr>
              <a:t>6.河南省人力资源和社会保障厅关于印发《河南省2018年实施高校毕业生“三支一扶”计划招募工作方案》的通知.pdf</a:t>
            </a:r>
            <a:endParaRPr lang="zh-CN" altLang="en-US"/>
          </a:p>
        </p:txBody>
      </p:sp>
      <p:pic>
        <p:nvPicPr>
          <p:cNvPr id="4" name="图片 3" descr="6"/>
          <p:cNvPicPr>
            <a:picLocks noChangeAspect="1"/>
          </p:cNvPicPr>
          <p:nvPr/>
        </p:nvPicPr>
        <p:blipFill>
          <a:blip r:embed="rId3"/>
          <a:stretch>
            <a:fillRect/>
          </a:stretch>
        </p:blipFill>
        <p:spPr>
          <a:xfrm>
            <a:off x="1123950" y="304165"/>
            <a:ext cx="10058400" cy="37731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7"/>
          <p:cNvPicPr>
            <a:picLocks noChangeAspect="1"/>
          </p:cNvPicPr>
          <p:nvPr/>
        </p:nvPicPr>
        <p:blipFill>
          <a:blip r:embed="rId1"/>
          <a:stretch>
            <a:fillRect/>
          </a:stretch>
        </p:blipFill>
        <p:spPr>
          <a:xfrm>
            <a:off x="1505585" y="671830"/>
            <a:ext cx="9180830" cy="55143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524000" y="5854700"/>
            <a:ext cx="9144000" cy="833755"/>
          </a:xfrm>
        </p:spPr>
        <p:txBody>
          <a:bodyPr>
            <a:normAutofit fontScale="80000"/>
          </a:bodyPr>
          <a:p>
            <a:r>
              <a:rPr lang="zh-CN" altLang="en-US">
                <a:hlinkClick r:id="rId1" tooltip="" action="ppaction://hlinkfile"/>
              </a:rPr>
              <a:t>8.关于印发《高等学校毕业生学费和国家助学贷款代偿暂行办法》的通知.pdf</a:t>
            </a:r>
            <a:endParaRPr lang="zh-CN" altLang="en-US">
              <a:hlinkClick r:id="rId1" tooltip="" action="ppaction://hlinkfile"/>
            </a:endParaRPr>
          </a:p>
          <a:p>
            <a:r>
              <a:rPr lang="zh-CN" altLang="en-US">
                <a:hlinkClick r:id="rId2" tooltip="" action="ppaction://hlinkfile"/>
              </a:rPr>
              <a:t>8.关于2018年度高校毕业生服务基层国家助学贷款代偿工作有关问题的通知.pdf</a:t>
            </a:r>
            <a:endParaRPr lang="zh-CN" altLang="en-US"/>
          </a:p>
        </p:txBody>
      </p:sp>
      <p:pic>
        <p:nvPicPr>
          <p:cNvPr id="4" name="图片 3" descr="8"/>
          <p:cNvPicPr>
            <a:picLocks noChangeAspect="1"/>
          </p:cNvPicPr>
          <p:nvPr/>
        </p:nvPicPr>
        <p:blipFill>
          <a:blip r:embed="rId3"/>
          <a:stretch>
            <a:fillRect/>
          </a:stretch>
        </p:blipFill>
        <p:spPr>
          <a:xfrm>
            <a:off x="1443355" y="16510"/>
            <a:ext cx="9304655" cy="58381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466215" y="5075555"/>
            <a:ext cx="9114790" cy="1535430"/>
          </a:xfrm>
        </p:spPr>
        <p:txBody>
          <a:bodyPr>
            <a:normAutofit fontScale="90000" lnSpcReduction="20000"/>
          </a:bodyPr>
          <a:p>
            <a:r>
              <a:rPr lang="zh-CN" altLang="en-US">
                <a:hlinkClick r:id="rId1" tooltip="" action="ppaction://hlinkfile"/>
              </a:rPr>
              <a:t>10.河南省人民政府关于做好当前和今后一段时期就业创业工作的实施意见豫政〔2017〕33号.pdf</a:t>
            </a:r>
            <a:endParaRPr lang="zh-CN" altLang="en-US">
              <a:hlinkClick r:id="rId1" tooltip="" action="ppaction://hlinkfile"/>
            </a:endParaRPr>
          </a:p>
          <a:p>
            <a:r>
              <a:rPr lang="zh-CN" altLang="en-US">
                <a:hlinkClick r:id="rId2" tooltip="" action="ppaction://hlinkfile"/>
              </a:rPr>
              <a:t>10.河南省人力资源和社会保障厅 河南省教育厅 河南省财政厅 河南省民政厅 河南省扶贫开发办公室 河南省残疾人联合会 关于做好河南省毕业年度高校毕业生求职创业补贴申领发放工作的通知.pdf</a:t>
            </a:r>
            <a:endParaRPr lang="zh-CN" altLang="en-US"/>
          </a:p>
        </p:txBody>
      </p:sp>
      <p:pic>
        <p:nvPicPr>
          <p:cNvPr id="4" name="图片 3" descr="9.1"/>
          <p:cNvPicPr>
            <a:picLocks noChangeAspect="1"/>
          </p:cNvPicPr>
          <p:nvPr/>
        </p:nvPicPr>
        <p:blipFill>
          <a:blip r:embed="rId3"/>
          <a:stretch>
            <a:fillRect/>
          </a:stretch>
        </p:blipFill>
        <p:spPr>
          <a:xfrm>
            <a:off x="1466215" y="55880"/>
            <a:ext cx="9123680" cy="1066800"/>
          </a:xfrm>
          <a:prstGeom prst="rect">
            <a:avLst/>
          </a:prstGeom>
        </p:spPr>
      </p:pic>
      <p:pic>
        <p:nvPicPr>
          <p:cNvPr id="5" name="图片 4" descr="9.2  10"/>
          <p:cNvPicPr>
            <a:picLocks noChangeAspect="1"/>
          </p:cNvPicPr>
          <p:nvPr/>
        </p:nvPicPr>
        <p:blipFill>
          <a:blip r:embed="rId4"/>
          <a:srcRect r="947"/>
          <a:stretch>
            <a:fillRect/>
          </a:stretch>
        </p:blipFill>
        <p:spPr>
          <a:xfrm>
            <a:off x="1477645" y="1122680"/>
            <a:ext cx="9103360" cy="39522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8000"/>
          </a:schemeClr>
        </a:solidFill>
        <a:effectLst/>
      </p:bgPr>
    </p:bg>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11.12.13"/>
          <p:cNvPicPr>
            <a:picLocks noChangeAspect="1"/>
          </p:cNvPicPr>
          <p:nvPr/>
        </p:nvPicPr>
        <p:blipFill>
          <a:blip r:embed="rId1"/>
          <a:stretch>
            <a:fillRect/>
          </a:stretch>
        </p:blipFill>
        <p:spPr>
          <a:xfrm>
            <a:off x="1433830" y="838200"/>
            <a:ext cx="9323705" cy="518096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Words>
  <Application>WPS 演示</Application>
  <PresentationFormat>宽屏</PresentationFormat>
  <Paragraphs>35</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宋体</vt:lpstr>
      <vt:lpstr>Wingdings</vt:lpstr>
      <vt:lpstr>微软雅黑</vt:lpstr>
      <vt:lpstr>Arial Unicode MS</vt:lpstr>
      <vt:lpstr>Calibri Light</vt:lpstr>
      <vt:lpstr>Calibri</vt:lpstr>
      <vt:lpstr>Office 主题</vt:lpstr>
      <vt:lpstr>河南省大中专学生 就业创业政策三十问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cp:revision>
  <dcterms:created xsi:type="dcterms:W3CDTF">2018-10-11T14:42:00Z</dcterms:created>
  <dcterms:modified xsi:type="dcterms:W3CDTF">2018-10-11T16:46:39Z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