
<file path=[Content_Types].xml><?xml version="1.0" encoding="utf-8"?>
<Types xmlns="http://schemas.openxmlformats.org/package/2006/content-types">
  <Default Extension="png" ContentType="image/png"/>
  <Default Extension="jpeg" ContentType="image/jpe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8" r:id="rId4"/>
    <p:sldMasterId id="2147483692" r:id="rId5"/>
  </p:sldMasterIdLst>
  <p:notesMasterIdLst>
    <p:notesMasterId r:id="rId8"/>
  </p:notesMasterIdLst>
  <p:sldIdLst>
    <p:sldId id="265" r:id="rId6"/>
    <p:sldId id="1010" r:id="rId7"/>
    <p:sldId id="1011" r:id="rId9"/>
    <p:sldId id="1015" r:id="rId10"/>
    <p:sldId id="980" r:id="rId11"/>
    <p:sldId id="983" r:id="rId12"/>
    <p:sldId id="272" r:id="rId13"/>
    <p:sldId id="977" r:id="rId14"/>
    <p:sldId id="982" r:id="rId15"/>
    <p:sldId id="976" r:id="rId16"/>
    <p:sldId id="923" r:id="rId17"/>
    <p:sldId id="1016" r:id="rId18"/>
    <p:sldId id="1017" r:id="rId19"/>
    <p:sldId id="313" r:id="rId20"/>
    <p:sldId id="978" r:id="rId21"/>
    <p:sldId id="963" r:id="rId22"/>
    <p:sldId id="951" r:id="rId23"/>
    <p:sldId id="958" r:id="rId24"/>
    <p:sldId id="925" r:id="rId25"/>
    <p:sldId id="960" r:id="rId26"/>
    <p:sldId id="961" r:id="rId27"/>
    <p:sldId id="979" r:id="rId28"/>
    <p:sldId id="401" r:id="rId29"/>
    <p:sldId id="972" r:id="rId30"/>
    <p:sldId id="919" r:id="rId31"/>
    <p:sldId id="938" r:id="rId32"/>
    <p:sldId id="330" r:id="rId33"/>
    <p:sldId id="967" r:id="rId34"/>
    <p:sldId id="526" r:id="rId35"/>
  </p:sldIdLst>
  <p:sldSz cx="9144000" cy="6858000" type="screen4x3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  <a:sym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  <a:sym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  <a:sym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  <a:sym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  <a:sym typeface="Arial" panose="020B0604020202020204" pitchFamily="34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24806648-7DE7-4D60-A82C-C4DB4D6C06A3}">
          <p14:sldIdLst>
            <p14:sldId id="265"/>
          </p14:sldIdLst>
        </p14:section>
        <p14:section name="无标题节" id="{61ed0b24-2ab0-4bfc-b0f1-6efaa493e507}">
          <p14:sldIdLst>
            <p14:sldId id="1010"/>
            <p14:sldId id="1011"/>
            <p14:sldId id="1015"/>
            <p14:sldId id="980"/>
            <p14:sldId id="983"/>
            <p14:sldId id="272"/>
            <p14:sldId id="977"/>
            <p14:sldId id="982"/>
            <p14:sldId id="976"/>
            <p14:sldId id="923"/>
            <p14:sldId id="1016"/>
            <p14:sldId id="1017"/>
            <p14:sldId id="313"/>
            <p14:sldId id="978"/>
          </p14:sldIdLst>
        </p14:section>
        <p14:section name="Untitled Section" id="{588D6399-F001-453B-9D5B-87A6F1D25F94}">
          <p14:sldIdLst>
            <p14:sldId id="963"/>
            <p14:sldId id="951"/>
            <p14:sldId id="958"/>
            <p14:sldId id="925"/>
            <p14:sldId id="960"/>
            <p14:sldId id="961"/>
            <p14:sldId id="979"/>
            <p14:sldId id="401"/>
            <p14:sldId id="972"/>
            <p14:sldId id="919"/>
            <p14:sldId id="938"/>
            <p14:sldId id="330"/>
            <p14:sldId id="967"/>
            <p14:sldId id="526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53" autoAdjust="0"/>
    <p:restoredTop sz="94602" autoAdjust="0"/>
  </p:normalViewPr>
  <p:slideViewPr>
    <p:cSldViewPr>
      <p:cViewPr varScale="1">
        <p:scale>
          <a:sx n="82" d="100"/>
          <a:sy n="82" d="100"/>
        </p:scale>
        <p:origin x="166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198" cy="7619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Header Placeholder 1"/>
          <p:cNvSpPr>
            <a:spLocks noGrp="1" noChangeArrowheads="1"/>
          </p:cNvSpPr>
          <p:nvPr>
            <p:ph type="hdr" sz="quarter" idx="4294967295"/>
          </p:nvPr>
        </p:nvSpPr>
        <p:spPr bwMode="auto">
          <a:xfrm>
            <a:off x="0" y="0"/>
            <a:ext cx="2970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1" name="Date Placeholder 2"/>
          <p:cNvSpPr>
            <a:spLocks noGrp="1" noChangeArrowheads="1"/>
          </p:cNvSpPr>
          <p:nvPr>
            <p:ph type="dt" idx="1"/>
          </p:nvPr>
        </p:nvSpPr>
        <p:spPr bwMode="auto">
          <a:xfrm>
            <a:off x="3883025" y="0"/>
            <a:ext cx="29733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buFont typeface="Arial" panose="020B0604020202020204" pitchFamily="34" charset="0"/>
              <a:buNone/>
              <a:defRPr/>
            </a:lvl1pPr>
          </a:lstStyle>
          <a:p>
            <a:pPr>
              <a:defRPr/>
            </a:pPr>
            <a:fld id="{28B46FE5-58F1-4600-AA5C-2E6C9AEBB20A}" type="datetime1">
              <a:rPr lang="zh-CN" altLang="en-US"/>
            </a:fld>
            <a:endParaRPr lang="en-US" altLang="zh-CN" sz="1200"/>
          </a:p>
        </p:txBody>
      </p:sp>
      <p:sp>
        <p:nvSpPr>
          <p:cNvPr id="2052" name="Slide Image Placeholder 3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942975" y="685800"/>
            <a:ext cx="49720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053" name="Notes Placeholder 4"/>
          <p:cNvSpPr>
            <a:spLocks noGrp="1" noRot="1" noChangeAspect="1"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/>
              <a:t>Click to edit Master text styles</a:t>
            </a:r>
            <a:endParaRPr lang="en-US" altLang="en-US"/>
          </a:p>
          <a:p>
            <a:pPr>
              <a:defRPr/>
            </a:pPr>
            <a:r>
              <a:rPr lang="en-US" altLang="en-US"/>
              <a:t>Second level</a:t>
            </a:r>
            <a:endParaRPr lang="en-US" altLang="en-US"/>
          </a:p>
          <a:p>
            <a:pPr>
              <a:defRPr/>
            </a:pPr>
            <a:r>
              <a:rPr lang="en-US" altLang="en-US"/>
              <a:t>Third level</a:t>
            </a:r>
            <a:endParaRPr lang="en-US" altLang="en-US"/>
          </a:p>
          <a:p>
            <a:pPr>
              <a:defRPr/>
            </a:pPr>
            <a:r>
              <a:rPr lang="en-US" altLang="en-US"/>
              <a:t>Fourth level</a:t>
            </a:r>
            <a:endParaRPr lang="en-US" altLang="en-US"/>
          </a:p>
          <a:p>
            <a:pPr>
              <a:defRPr/>
            </a:pPr>
            <a:r>
              <a:rPr lang="en-US" altLang="en-US"/>
              <a:t>Fifth level</a:t>
            </a:r>
            <a:endParaRPr lang="en-US" altLang="en-US"/>
          </a:p>
        </p:txBody>
      </p:sp>
      <p:sp>
        <p:nvSpPr>
          <p:cNvPr id="2054" name="Footer Placeholder 5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0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/>
          <a:lstStyle>
            <a:lvl1pPr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5" name="Slide Number Placeholder 6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3025" y="8685213"/>
            <a:ext cx="29733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algn="r">
              <a:buFont typeface="Arial" panose="020B0604020202020204" pitchFamily="34" charset="0"/>
              <a:buNone/>
              <a:defRPr/>
            </a:lvl1pPr>
          </a:lstStyle>
          <a:p>
            <a:pPr>
              <a:defRPr/>
            </a:pPr>
            <a:fld id="{E5998CE8-0FF3-4D16-8A91-53AB02C5F016}" type="slidenum">
              <a:rPr lang="en-US" altLang="zh-CN"/>
            </a:fld>
            <a:endParaRPr lang="en-US" altLang="zh-CN" sz="12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  <p:notesStyle>
    <a:lvl1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MY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28B46FE5-58F1-4600-AA5C-2E6C9AEBB20A}" type="datetime1">
              <a:rPr lang="zh-CN" altLang="en-US" smtClean="0"/>
            </a:fld>
            <a:endParaRPr lang="en-US" altLang="zh-CN" sz="12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5998CE8-0FF3-4D16-8A91-53AB02C5F016}" type="slidenum">
              <a:rPr lang="en-US" altLang="zh-CN" smtClean="0"/>
            </a:fld>
            <a:endParaRPr lang="en-US" altLang="zh-CN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MY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28B46FE5-58F1-4600-AA5C-2E6C9AEBB20A}" type="datetime1">
              <a:rPr lang="zh-CN" altLang="en-US" smtClean="0"/>
            </a:fld>
            <a:endParaRPr lang="en-US" altLang="zh-CN" sz="12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5998CE8-0FF3-4D16-8A91-53AB02C5F016}" type="slidenum">
              <a:rPr lang="en-US" altLang="zh-CN" smtClean="0"/>
            </a:fld>
            <a:endParaRPr lang="en-US" altLang="zh-CN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MY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28B46FE5-58F1-4600-AA5C-2E6C9AEBB20A}" type="datetime1">
              <a:rPr lang="zh-CN" altLang="en-US" smtClean="0"/>
            </a:fld>
            <a:endParaRPr lang="en-US" altLang="zh-CN" sz="12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5998CE8-0FF3-4D16-8A91-53AB02C5F016}" type="slidenum">
              <a:rPr lang="en-US" altLang="zh-CN" smtClean="0"/>
            </a:fld>
            <a:endParaRPr lang="en-US" altLang="zh-CN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1143000" y="685800"/>
            <a:ext cx="4572000" cy="3429000"/>
          </a:xfrm>
          <a:ln>
            <a:miter lim="800000"/>
          </a:ln>
        </p:spPr>
      </p:sp>
      <p:sp>
        <p:nvSpPr>
          <p:cNvPr id="20483" name="Notes Placeholder 2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pPr eaLnBrk="1" hangingPunct="1"/>
            <a:endParaRPr lang="ms-MY" altLang="en-US"/>
          </a:p>
        </p:txBody>
      </p:sp>
      <p:sp>
        <p:nvSpPr>
          <p:cNvPr id="20484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A4E25270-3713-4194-8B5D-9BDC02F87823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1B3CAE-AFAB-9B4D-A43B-100D287B4B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MY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MY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94500" y="404813"/>
            <a:ext cx="1892300" cy="56403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6013" y="404813"/>
            <a:ext cx="5526087" cy="56403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MY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6013" y="404813"/>
            <a:ext cx="7421562" cy="5762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noProof="1"/>
              <a:t>Click to edit Master title style</a:t>
            </a:r>
            <a:endParaRPr lang="en-MY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1"/>
              <a:t>Click to edit Master subtitle style</a:t>
            </a:r>
            <a:endParaRPr lang="en-MY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ea typeface="Arial" panose="020B0604020202020204" pitchFamily="34" charset="0"/>
              </a:defRPr>
            </a:lvl1pPr>
          </a:lstStyle>
          <a:p>
            <a:fld id="{BB962C8B-B14F-4D97-AF65-F5344CB8AC3E}" type="datetimeFigureOut">
              <a:rPr lang="en-US" altLang="en-US"/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/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ea typeface="Arial" panose="020B0604020202020204" pitchFamily="34" charset="0"/>
              </a:defRPr>
            </a:lvl1pPr>
          </a:lstStyle>
          <a:p>
            <a:fld id="{A6E1299B-591F-488A-BEF8-54347D8AC7F6}" type="slidenum">
              <a:rPr lang="en-US" altLang="en-US"/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553136" cy="1143000"/>
          </a:xfrm>
        </p:spPr>
        <p:txBody>
          <a:bodyPr/>
          <a:lstStyle>
            <a:lvl1pPr algn="l">
              <a:defRPr sz="36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noProof="1"/>
              <a:t>Click to edit Master title style</a:t>
            </a:r>
            <a:endParaRPr lang="en-MY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  <a:endParaRPr lang="en-US" noProof="1"/>
          </a:p>
          <a:p>
            <a:pPr lvl="1"/>
            <a:r>
              <a:rPr lang="en-US" noProof="1"/>
              <a:t>Second level</a:t>
            </a:r>
            <a:endParaRPr lang="en-US" noProof="1"/>
          </a:p>
          <a:p>
            <a:pPr lvl="2"/>
            <a:r>
              <a:rPr lang="en-US" noProof="1"/>
              <a:t>Third level</a:t>
            </a:r>
            <a:endParaRPr lang="en-US" noProof="1"/>
          </a:p>
          <a:p>
            <a:pPr lvl="3"/>
            <a:r>
              <a:rPr lang="en-US" noProof="1"/>
              <a:t>Fourth level</a:t>
            </a:r>
            <a:endParaRPr lang="en-US" noProof="1"/>
          </a:p>
          <a:p>
            <a:pPr lvl="4"/>
            <a:r>
              <a:rPr lang="en-US" noProof="1"/>
              <a:t>Fifth level</a:t>
            </a:r>
            <a:endParaRPr lang="en-MY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ea typeface="Arial" panose="020B0604020202020204" pitchFamily="34" charset="0"/>
              </a:defRPr>
            </a:lvl1pPr>
          </a:lstStyle>
          <a:p>
            <a:fld id="{BB962C8B-B14F-4D97-AF65-F5344CB8AC3E}" type="datetimeFigureOut">
              <a:rPr lang="en-US" altLang="en-US"/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/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ea typeface="Arial" panose="020B0604020202020204" pitchFamily="34" charset="0"/>
              </a:defRPr>
            </a:lvl1pPr>
          </a:lstStyle>
          <a:p>
            <a:fld id="{061DD318-3335-4CAA-B1AC-2FB476A636C7}" type="slidenum">
              <a:rPr lang="en-US" altLang="en-US"/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noProof="1"/>
              <a:t>Click to edit Master title style</a:t>
            </a:r>
            <a:endParaRPr lang="en-MY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/>
              <a:t>Edit Master text styles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ea typeface="Arial" panose="020B0604020202020204" pitchFamily="34" charset="0"/>
              </a:defRPr>
            </a:lvl1pPr>
          </a:lstStyle>
          <a:p>
            <a:fld id="{BB962C8B-B14F-4D97-AF65-F5344CB8AC3E}" type="datetimeFigureOut">
              <a:rPr lang="en-US" altLang="en-US"/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/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ea typeface="Arial" panose="020B0604020202020204" pitchFamily="34" charset="0"/>
              </a:defRPr>
            </a:lvl1pPr>
          </a:lstStyle>
          <a:p>
            <a:fld id="{92EF134F-D1DA-438B-AE50-F12004EBD893}" type="slidenum">
              <a:rPr lang="en-US" altLang="en-US"/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  <a:endParaRPr lang="en-MY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/>
              <a:t>Edit Master text styles</a:t>
            </a:r>
            <a:endParaRPr lang="en-US" noProof="1"/>
          </a:p>
          <a:p>
            <a:pPr lvl="1"/>
            <a:r>
              <a:rPr lang="en-US" noProof="1"/>
              <a:t>Second level</a:t>
            </a:r>
            <a:endParaRPr lang="en-US" noProof="1"/>
          </a:p>
          <a:p>
            <a:pPr lvl="2"/>
            <a:r>
              <a:rPr lang="en-US" noProof="1"/>
              <a:t>Third level</a:t>
            </a:r>
            <a:endParaRPr lang="en-US" noProof="1"/>
          </a:p>
          <a:p>
            <a:pPr lvl="3"/>
            <a:r>
              <a:rPr lang="en-US" noProof="1"/>
              <a:t>Fourth level</a:t>
            </a:r>
            <a:endParaRPr lang="en-US" noProof="1"/>
          </a:p>
          <a:p>
            <a:pPr lvl="4"/>
            <a:r>
              <a:rPr lang="en-US" noProof="1"/>
              <a:t>Fifth level</a:t>
            </a:r>
            <a:endParaRPr lang="en-MY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/>
              <a:t>Edit Master text styles</a:t>
            </a:r>
            <a:endParaRPr lang="en-US" noProof="1"/>
          </a:p>
          <a:p>
            <a:pPr lvl="1"/>
            <a:r>
              <a:rPr lang="en-US" noProof="1"/>
              <a:t>Second level</a:t>
            </a:r>
            <a:endParaRPr lang="en-US" noProof="1"/>
          </a:p>
          <a:p>
            <a:pPr lvl="2"/>
            <a:r>
              <a:rPr lang="en-US" noProof="1"/>
              <a:t>Third level</a:t>
            </a:r>
            <a:endParaRPr lang="en-US" noProof="1"/>
          </a:p>
          <a:p>
            <a:pPr lvl="3"/>
            <a:r>
              <a:rPr lang="en-US" noProof="1"/>
              <a:t>Fourth level</a:t>
            </a:r>
            <a:endParaRPr lang="en-US" noProof="1"/>
          </a:p>
          <a:p>
            <a:pPr lvl="4"/>
            <a:r>
              <a:rPr lang="en-US" noProof="1"/>
              <a:t>Fifth level</a:t>
            </a:r>
            <a:endParaRPr lang="en-MY" noProof="1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ea typeface="Arial" panose="020B0604020202020204" pitchFamily="34" charset="0"/>
              </a:defRPr>
            </a:lvl1pPr>
          </a:lstStyle>
          <a:p>
            <a:fld id="{BB962C8B-B14F-4D97-AF65-F5344CB8AC3E}" type="datetimeFigureOut">
              <a:rPr lang="en-US" altLang="en-US"/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/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ea typeface="Arial" panose="020B0604020202020204" pitchFamily="34" charset="0"/>
              </a:defRPr>
            </a:lvl1pPr>
          </a:lstStyle>
          <a:p>
            <a:fld id="{59EC240D-49D4-4DD3-85DF-04A9B732A7BD}" type="slidenum">
              <a:rPr lang="en-US" altLang="en-US"/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1"/>
              <a:t>Click to edit Master title style</a:t>
            </a:r>
            <a:endParaRPr lang="en-MY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Edit Master text styles</a:t>
            </a:r>
            <a:endParaRPr 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/>
              <a:t>Edit Master text styles</a:t>
            </a:r>
            <a:endParaRPr lang="en-US" noProof="1"/>
          </a:p>
          <a:p>
            <a:pPr lvl="1"/>
            <a:r>
              <a:rPr lang="en-US" noProof="1"/>
              <a:t>Second level</a:t>
            </a:r>
            <a:endParaRPr lang="en-US" noProof="1"/>
          </a:p>
          <a:p>
            <a:pPr lvl="2"/>
            <a:r>
              <a:rPr lang="en-US" noProof="1"/>
              <a:t>Third level</a:t>
            </a:r>
            <a:endParaRPr lang="en-US" noProof="1"/>
          </a:p>
          <a:p>
            <a:pPr lvl="3"/>
            <a:r>
              <a:rPr lang="en-US" noProof="1"/>
              <a:t>Fourth level</a:t>
            </a:r>
            <a:endParaRPr lang="en-US" noProof="1"/>
          </a:p>
          <a:p>
            <a:pPr lvl="4"/>
            <a:r>
              <a:rPr lang="en-US" noProof="1"/>
              <a:t>Fifth level</a:t>
            </a:r>
            <a:endParaRPr lang="en-MY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Edit Master text styles</a:t>
            </a:r>
            <a:endParaRPr lang="en-US" noProof="1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/>
              <a:t>Edit Master text styles</a:t>
            </a:r>
            <a:endParaRPr lang="en-US" noProof="1"/>
          </a:p>
          <a:p>
            <a:pPr lvl="1"/>
            <a:r>
              <a:rPr lang="en-US" noProof="1"/>
              <a:t>Second level</a:t>
            </a:r>
            <a:endParaRPr lang="en-US" noProof="1"/>
          </a:p>
          <a:p>
            <a:pPr lvl="2"/>
            <a:r>
              <a:rPr lang="en-US" noProof="1"/>
              <a:t>Third level</a:t>
            </a:r>
            <a:endParaRPr lang="en-US" noProof="1"/>
          </a:p>
          <a:p>
            <a:pPr lvl="3"/>
            <a:r>
              <a:rPr lang="en-US" noProof="1"/>
              <a:t>Fourth level</a:t>
            </a:r>
            <a:endParaRPr lang="en-US" noProof="1"/>
          </a:p>
          <a:p>
            <a:pPr lvl="4"/>
            <a:r>
              <a:rPr lang="en-US" noProof="1"/>
              <a:t>Fifth level</a:t>
            </a:r>
            <a:endParaRPr lang="en-MY" noProof="1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ea typeface="Arial" panose="020B0604020202020204" pitchFamily="34" charset="0"/>
              </a:defRPr>
            </a:lvl1pPr>
          </a:lstStyle>
          <a:p>
            <a:fld id="{BB962C8B-B14F-4D97-AF65-F5344CB8AC3E}" type="datetimeFigureOut">
              <a:rPr lang="en-US" altLang="en-US"/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/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ea typeface="Arial" panose="020B0604020202020204" pitchFamily="34" charset="0"/>
              </a:defRPr>
            </a:lvl1pPr>
          </a:lstStyle>
          <a:p>
            <a:fld id="{DD98006E-DCB1-4104-9570-C90C384527E7}" type="slidenum">
              <a:rPr lang="en-US" altLang="en-US"/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  <a:endParaRPr lang="en-MY" noProof="1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ea typeface="Arial" panose="020B0604020202020204" pitchFamily="34" charset="0"/>
              </a:defRPr>
            </a:lvl1pPr>
          </a:lstStyle>
          <a:p>
            <a:fld id="{BB962C8B-B14F-4D97-AF65-F5344CB8AC3E}" type="datetimeFigureOut">
              <a:rPr lang="en-US" altLang="en-US"/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/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ea typeface="Arial" panose="020B0604020202020204" pitchFamily="34" charset="0"/>
              </a:defRPr>
            </a:lvl1pPr>
          </a:lstStyle>
          <a:p>
            <a:fld id="{1D339145-95CA-4E56-9110-CFFCB4A05B89}" type="slidenum">
              <a:rPr lang="en-US" altLang="en-US"/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ea typeface="Arial" panose="020B0604020202020204" pitchFamily="34" charset="0"/>
              </a:defRPr>
            </a:lvl1pPr>
          </a:lstStyle>
          <a:p>
            <a:fld id="{BB962C8B-B14F-4D97-AF65-F5344CB8AC3E}" type="datetimeFigureOut">
              <a:rPr lang="en-US" altLang="en-US"/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/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ea typeface="Arial" panose="020B0604020202020204" pitchFamily="34" charset="0"/>
              </a:defRPr>
            </a:lvl1pPr>
          </a:lstStyle>
          <a:p>
            <a:fld id="{35505950-3653-4899-9630-351A844680A2}" type="slidenum">
              <a:rPr lang="en-US" altLang="en-US"/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MY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/>
              <a:t>Click to edit Master title style</a:t>
            </a:r>
            <a:endParaRPr lang="en-MY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/>
              <a:t>Edit Master text styles</a:t>
            </a:r>
            <a:endParaRPr lang="en-US" noProof="1"/>
          </a:p>
          <a:p>
            <a:pPr lvl="1"/>
            <a:r>
              <a:rPr lang="en-US" noProof="1"/>
              <a:t>Second level</a:t>
            </a:r>
            <a:endParaRPr lang="en-US" noProof="1"/>
          </a:p>
          <a:p>
            <a:pPr lvl="2"/>
            <a:r>
              <a:rPr lang="en-US" noProof="1"/>
              <a:t>Third level</a:t>
            </a:r>
            <a:endParaRPr lang="en-US" noProof="1"/>
          </a:p>
          <a:p>
            <a:pPr lvl="3"/>
            <a:r>
              <a:rPr lang="en-US" noProof="1"/>
              <a:t>Fourth level</a:t>
            </a:r>
            <a:endParaRPr lang="en-US" noProof="1"/>
          </a:p>
          <a:p>
            <a:pPr lvl="4"/>
            <a:r>
              <a:rPr lang="en-US" noProof="1"/>
              <a:t>Fifth level</a:t>
            </a:r>
            <a:endParaRPr lang="en-MY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/>
              <a:t>Edit Master text styles</a:t>
            </a:r>
            <a:endParaRPr lang="en-US" noProof="1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ea typeface="Arial" panose="020B0604020202020204" pitchFamily="34" charset="0"/>
              </a:defRPr>
            </a:lvl1pPr>
          </a:lstStyle>
          <a:p>
            <a:fld id="{BB962C8B-B14F-4D97-AF65-F5344CB8AC3E}" type="datetimeFigureOut">
              <a:rPr lang="en-US" altLang="en-US"/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/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ea typeface="Arial" panose="020B0604020202020204" pitchFamily="34" charset="0"/>
              </a:defRPr>
            </a:lvl1pPr>
          </a:lstStyle>
          <a:p>
            <a:fld id="{18D5C1E6-B8F4-4C74-A749-DA1BBA0F615D}" type="slidenum">
              <a:rPr lang="en-US" altLang="en-US"/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/>
              <a:t>Click to edit Master title style</a:t>
            </a:r>
            <a:endParaRPr lang="en-MY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MY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/>
              <a:t>Edit Master text styles</a:t>
            </a:r>
            <a:endParaRPr lang="en-US" noProof="1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ea typeface="Arial" panose="020B0604020202020204" pitchFamily="34" charset="0"/>
              </a:defRPr>
            </a:lvl1pPr>
          </a:lstStyle>
          <a:p>
            <a:fld id="{BB962C8B-B14F-4D97-AF65-F5344CB8AC3E}" type="datetimeFigureOut">
              <a:rPr lang="en-US" altLang="en-US"/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/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ea typeface="Arial" panose="020B0604020202020204" pitchFamily="34" charset="0"/>
              </a:defRPr>
            </a:lvl1pPr>
          </a:lstStyle>
          <a:p>
            <a:fld id="{CBC01005-C6C4-479F-BCD7-D828A4B90B73}" type="slidenum">
              <a:rPr lang="en-US" altLang="en-US"/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  <a:endParaRPr lang="en-MY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Edit Master text styles</a:t>
            </a:r>
            <a:endParaRPr lang="en-US" noProof="1"/>
          </a:p>
          <a:p>
            <a:pPr lvl="1"/>
            <a:r>
              <a:rPr lang="en-US" noProof="1"/>
              <a:t>Second level</a:t>
            </a:r>
            <a:endParaRPr lang="en-US" noProof="1"/>
          </a:p>
          <a:p>
            <a:pPr lvl="2"/>
            <a:r>
              <a:rPr lang="en-US" noProof="1"/>
              <a:t>Third level</a:t>
            </a:r>
            <a:endParaRPr lang="en-US" noProof="1"/>
          </a:p>
          <a:p>
            <a:pPr lvl="3"/>
            <a:r>
              <a:rPr lang="en-US" noProof="1"/>
              <a:t>Fourth level</a:t>
            </a:r>
            <a:endParaRPr lang="en-US" noProof="1"/>
          </a:p>
          <a:p>
            <a:pPr lvl="4"/>
            <a:r>
              <a:rPr lang="en-US" noProof="1"/>
              <a:t>Fifth level</a:t>
            </a:r>
            <a:endParaRPr lang="en-MY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ea typeface="Arial" panose="020B0604020202020204" pitchFamily="34" charset="0"/>
              </a:defRPr>
            </a:lvl1pPr>
          </a:lstStyle>
          <a:p>
            <a:fld id="{BB962C8B-B14F-4D97-AF65-F5344CB8AC3E}" type="datetimeFigureOut">
              <a:rPr lang="en-US" altLang="en-US"/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/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ea typeface="Arial" panose="020B0604020202020204" pitchFamily="34" charset="0"/>
              </a:defRPr>
            </a:lvl1pPr>
          </a:lstStyle>
          <a:p>
            <a:fld id="{C0F3E549-FCD0-4B24-8F43-1DC3EFB02873}" type="slidenum">
              <a:rPr lang="en-US" altLang="en-US"/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  <a:endParaRPr lang="en-MY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noProof="1"/>
              <a:t>Edit Master text styles</a:t>
            </a:r>
            <a:endParaRPr lang="en-US" noProof="1"/>
          </a:p>
          <a:p>
            <a:pPr lvl="1"/>
            <a:r>
              <a:rPr lang="en-US" noProof="1"/>
              <a:t>Second level</a:t>
            </a:r>
            <a:endParaRPr lang="en-US" noProof="1"/>
          </a:p>
          <a:p>
            <a:pPr lvl="2"/>
            <a:r>
              <a:rPr lang="en-US" noProof="1"/>
              <a:t>Third level</a:t>
            </a:r>
            <a:endParaRPr lang="en-US" noProof="1"/>
          </a:p>
          <a:p>
            <a:pPr lvl="3"/>
            <a:r>
              <a:rPr lang="en-US" noProof="1"/>
              <a:t>Fourth level</a:t>
            </a:r>
            <a:endParaRPr lang="en-US" noProof="1"/>
          </a:p>
          <a:p>
            <a:pPr lvl="4"/>
            <a:r>
              <a:rPr lang="en-US" noProof="1"/>
              <a:t>Fifth level</a:t>
            </a:r>
            <a:endParaRPr lang="en-MY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ea typeface="Arial" panose="020B0604020202020204" pitchFamily="34" charset="0"/>
              </a:defRPr>
            </a:lvl1pPr>
          </a:lstStyle>
          <a:p>
            <a:fld id="{BB962C8B-B14F-4D97-AF65-F5344CB8AC3E}" type="datetimeFigureOut">
              <a:rPr lang="en-US" altLang="en-US"/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/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ea typeface="Arial" panose="020B0604020202020204" pitchFamily="34" charset="0"/>
              </a:defRPr>
            </a:lvl1pPr>
          </a:lstStyle>
          <a:p>
            <a:fld id="{96E04251-209E-4712-B3A4-051B1E4AB5D3}" type="slidenum">
              <a:rPr lang="en-US" altLang="en-US"/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B962C8B-B14F-4D97-AF65-F5344CB8AC3E}" type="datetimeFigureOut">
              <a:rPr lang="en-US" altLang="en-US"/>
            </a:fld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/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2B736F-F167-42E5-9454-2E6A6FC84748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7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  <a:endParaRPr lang="en-US" noProof="1"/>
          </a:p>
          <a:p>
            <a:pPr lvl="1"/>
            <a:r>
              <a:rPr lang="en-US" noProof="1"/>
              <a:t>Second level</a:t>
            </a:r>
            <a:endParaRPr lang="en-US" noProof="1"/>
          </a:p>
          <a:p>
            <a:pPr lvl="2"/>
            <a:r>
              <a:rPr lang="en-US" noProof="1"/>
              <a:t>Third level</a:t>
            </a:r>
            <a:endParaRPr lang="en-US" noProof="1"/>
          </a:p>
          <a:p>
            <a:pPr lvl="3"/>
            <a:r>
              <a:rPr lang="en-US" noProof="1"/>
              <a:t>Fourth level</a:t>
            </a:r>
            <a:endParaRPr lang="en-US" noProof="1"/>
          </a:p>
          <a:p>
            <a:pPr lvl="4"/>
            <a:r>
              <a:rPr lang="en-US" noProof="1"/>
              <a:t>Fifth level</a:t>
            </a:r>
            <a:endParaRPr lang="en-MY" noProof="1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B962C8B-B14F-4D97-AF65-F5344CB8AC3E}" type="datetimeFigureOut">
              <a:rPr lang="en-US" altLang="en-US"/>
            </a:fld>
            <a:endParaRPr lang="en-US" alt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/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CE4585-B0FA-4951-850D-C0887E487267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  <p:transition spd="slow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  <a:endParaRPr lang="en-US" noProof="1"/>
          </a:p>
        </p:txBody>
      </p:sp>
      <p:sp>
        <p:nvSpPr>
          <p:cNvPr id="6" name="Textplatzhalter 12"/>
          <p:cNvSpPr>
            <a:spLocks noGrp="1"/>
          </p:cNvSpPr>
          <p:nvPr>
            <p:ph type="body" sz="quarter" idx="13"/>
          </p:nvPr>
        </p:nvSpPr>
        <p:spPr>
          <a:xfrm>
            <a:off x="387240" y="942478"/>
            <a:ext cx="8350940" cy="541474"/>
          </a:xfrm>
        </p:spPr>
        <p:txBody>
          <a:bodyPr lIns="10800"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noProof="1"/>
              <a:t>Edit Master text styles</a:t>
            </a:r>
            <a:endParaRPr lang="en-US" noProof="1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/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712F2BFA-296D-45C8-99AB-AFB16CCE26F1}" type="slidenum">
              <a:rPr lang="en-US"/>
            </a:fld>
            <a:endParaRPr lang="en-US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fld id="{BB962C8B-B14F-4D97-AF65-F5344CB8AC3E}" type="datetimeFigureOut">
              <a:rPr lang="en-US" altLang="en-US"/>
            </a:fld>
            <a:endParaRPr lang="en-US" altLang="en-US"/>
          </a:p>
        </p:txBody>
      </p:sp>
    </p:spTree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6013" y="404813"/>
            <a:ext cx="7421562" cy="5762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/>
          <p:nvPr userDrawn="1"/>
        </p:nvGrpSpPr>
        <p:grpSpPr bwMode="auto">
          <a:xfrm>
            <a:off x="0" y="-3175"/>
            <a:ext cx="9144000" cy="6865938"/>
            <a:chOff x="-1" y="-2971"/>
            <a:chExt cx="12192001" cy="6866062"/>
          </a:xfrm>
        </p:grpSpPr>
        <p:sp>
          <p:nvSpPr>
            <p:cNvPr id="3" name="Freeform 37"/>
            <p:cNvSpPr/>
            <p:nvPr userDrawn="1"/>
          </p:nvSpPr>
          <p:spPr bwMode="auto">
            <a:xfrm>
              <a:off x="0" y="-2971"/>
              <a:ext cx="10287000" cy="6866062"/>
            </a:xfrm>
            <a:custGeom>
              <a:avLst/>
              <a:gdLst>
                <a:gd name="T0" fmla="*/ 6663 w 7656"/>
                <a:gd name="T1" fmla="*/ 0 h 5110"/>
                <a:gd name="T2" fmla="*/ 0 w 7656"/>
                <a:gd name="T3" fmla="*/ 5110 h 5110"/>
                <a:gd name="T4" fmla="*/ 4772 w 7656"/>
                <a:gd name="T5" fmla="*/ 5110 h 5110"/>
                <a:gd name="T6" fmla="*/ 7656 w 7656"/>
                <a:gd name="T7" fmla="*/ 0 h 5110"/>
                <a:gd name="T8" fmla="*/ 6663 w 7656"/>
                <a:gd name="T9" fmla="*/ 0 h 5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56" h="5110">
                  <a:moveTo>
                    <a:pt x="6663" y="0"/>
                  </a:moveTo>
                  <a:lnTo>
                    <a:pt x="0" y="5110"/>
                  </a:lnTo>
                  <a:lnTo>
                    <a:pt x="4772" y="5110"/>
                  </a:lnTo>
                  <a:lnTo>
                    <a:pt x="7656" y="0"/>
                  </a:lnTo>
                  <a:lnTo>
                    <a:pt x="6663" y="0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bg1">
                    <a:alpha val="50000"/>
                  </a:schemeClr>
                </a:gs>
              </a:gsLst>
              <a:lin ang="5400000" scaled="0"/>
            </a:gradFill>
            <a:ln>
              <a:noFill/>
            </a:ln>
          </p:spPr>
          <p:txBody>
            <a:bodyPr/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US" sz="1050">
                <a:latin typeface="Segoe UI" panose="020B0502040204020203" charset="0"/>
              </a:endParaRPr>
            </a:p>
          </p:txBody>
        </p:sp>
        <p:sp>
          <p:nvSpPr>
            <p:cNvPr id="4" name="Freeform 33"/>
            <p:cNvSpPr/>
            <p:nvPr userDrawn="1"/>
          </p:nvSpPr>
          <p:spPr bwMode="auto">
            <a:xfrm>
              <a:off x="-1" y="0"/>
              <a:ext cx="5430032" cy="6858000"/>
            </a:xfrm>
            <a:custGeom>
              <a:avLst/>
              <a:gdLst>
                <a:gd name="T0" fmla="*/ 0 w 4046"/>
                <a:gd name="T1" fmla="*/ 0 h 5110"/>
                <a:gd name="T2" fmla="*/ 2437 w 4046"/>
                <a:gd name="T3" fmla="*/ 0 h 5110"/>
                <a:gd name="T4" fmla="*/ 4046 w 4046"/>
                <a:gd name="T5" fmla="*/ 5110 h 5110"/>
                <a:gd name="T6" fmla="*/ 2664 w 4046"/>
                <a:gd name="T7" fmla="*/ 5110 h 5110"/>
                <a:gd name="T8" fmla="*/ 0 w 4046"/>
                <a:gd name="T9" fmla="*/ 0 h 5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6" h="5110">
                  <a:moveTo>
                    <a:pt x="0" y="0"/>
                  </a:moveTo>
                  <a:lnTo>
                    <a:pt x="2437" y="0"/>
                  </a:lnTo>
                  <a:lnTo>
                    <a:pt x="4046" y="5110"/>
                  </a:lnTo>
                  <a:lnTo>
                    <a:pt x="2664" y="511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bg1">
                    <a:alpha val="50000"/>
                  </a:schemeClr>
                </a:gs>
              </a:gsLst>
              <a:lin ang="5400000" scaled="0"/>
            </a:gradFill>
            <a:ln>
              <a:noFill/>
            </a:ln>
          </p:spPr>
          <p:txBody>
            <a:bodyPr/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US" sz="1050">
                <a:latin typeface="Segoe UI" panose="020B0502040204020203" charset="0"/>
              </a:endParaRPr>
            </a:p>
          </p:txBody>
        </p:sp>
        <p:sp>
          <p:nvSpPr>
            <p:cNvPr id="5" name="Freeform 29"/>
            <p:cNvSpPr/>
            <p:nvPr userDrawn="1"/>
          </p:nvSpPr>
          <p:spPr bwMode="auto">
            <a:xfrm>
              <a:off x="1205778" y="-1"/>
              <a:ext cx="10986222" cy="6858001"/>
            </a:xfrm>
            <a:custGeom>
              <a:avLst/>
              <a:gdLst>
                <a:gd name="T0" fmla="*/ 0 w 8186"/>
                <a:gd name="T1" fmla="*/ 0 h 5110"/>
                <a:gd name="T2" fmla="*/ 5278 w 8186"/>
                <a:gd name="T3" fmla="*/ 0 h 5110"/>
                <a:gd name="T4" fmla="*/ 8186 w 8186"/>
                <a:gd name="T5" fmla="*/ 5110 h 5110"/>
                <a:gd name="T6" fmla="*/ 6479 w 8186"/>
                <a:gd name="T7" fmla="*/ 5110 h 5110"/>
                <a:gd name="T8" fmla="*/ 0 w 8186"/>
                <a:gd name="T9" fmla="*/ 0 h 5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86" h="5110">
                  <a:moveTo>
                    <a:pt x="0" y="0"/>
                  </a:moveTo>
                  <a:lnTo>
                    <a:pt x="5278" y="0"/>
                  </a:lnTo>
                  <a:lnTo>
                    <a:pt x="8186" y="5110"/>
                  </a:lnTo>
                  <a:lnTo>
                    <a:pt x="6479" y="511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bg1">
                    <a:alpha val="50000"/>
                  </a:schemeClr>
                </a:gs>
              </a:gsLst>
              <a:lin ang="5400000" scaled="0"/>
            </a:gradFill>
            <a:ln>
              <a:noFill/>
            </a:ln>
          </p:spPr>
          <p:txBody>
            <a:bodyPr/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US" sz="1050">
                <a:latin typeface="Segoe UI" panose="020B0502040204020203" charset="0"/>
              </a:endParaRPr>
            </a:p>
          </p:txBody>
        </p:sp>
        <p:sp>
          <p:nvSpPr>
            <p:cNvPr id="6" name="Freeform 25"/>
            <p:cNvSpPr/>
            <p:nvPr userDrawn="1"/>
          </p:nvSpPr>
          <p:spPr bwMode="auto">
            <a:xfrm>
              <a:off x="6996758" y="0"/>
              <a:ext cx="4495800" cy="6858000"/>
            </a:xfrm>
            <a:custGeom>
              <a:avLst/>
              <a:gdLst>
                <a:gd name="T0" fmla="*/ 0 w 2832"/>
                <a:gd name="T1" fmla="*/ 0 h 4320"/>
                <a:gd name="T2" fmla="*/ 526 w 2832"/>
                <a:gd name="T3" fmla="*/ 4320 h 4320"/>
                <a:gd name="T4" fmla="*/ 2015 w 2832"/>
                <a:gd name="T5" fmla="*/ 4320 h 4320"/>
                <a:gd name="T6" fmla="*/ 2832 w 2832"/>
                <a:gd name="T7" fmla="*/ 0 h 4320"/>
                <a:gd name="T8" fmla="*/ 0 w 2832"/>
                <a:gd name="T9" fmla="*/ 0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32" h="4320">
                  <a:moveTo>
                    <a:pt x="0" y="0"/>
                  </a:moveTo>
                  <a:lnTo>
                    <a:pt x="526" y="4320"/>
                  </a:lnTo>
                  <a:lnTo>
                    <a:pt x="2015" y="4320"/>
                  </a:lnTo>
                  <a:lnTo>
                    <a:pt x="2832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bg1">
                    <a:alpha val="40000"/>
                  </a:schemeClr>
                </a:gs>
              </a:gsLst>
              <a:lin ang="5400000" scaled="0"/>
            </a:gradFill>
            <a:ln>
              <a:noFill/>
            </a:ln>
          </p:spPr>
          <p:txBody>
            <a:bodyPr/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US" sz="1050">
                <a:latin typeface="Segoe UI" panose="020B0502040204020203" charset="0"/>
              </a:endParaRPr>
            </a:p>
          </p:txBody>
        </p:sp>
        <p:sp>
          <p:nvSpPr>
            <p:cNvPr id="7" name="Freeform 11"/>
            <p:cNvSpPr/>
            <p:nvPr userDrawn="1"/>
          </p:nvSpPr>
          <p:spPr bwMode="auto">
            <a:xfrm>
              <a:off x="2487614" y="-1"/>
              <a:ext cx="6095702" cy="6858001"/>
            </a:xfrm>
            <a:custGeom>
              <a:avLst/>
              <a:gdLst>
                <a:gd name="T0" fmla="*/ 2157 w 4542"/>
                <a:gd name="T1" fmla="*/ 0 h 5110"/>
                <a:gd name="T2" fmla="*/ 1183 w 4542"/>
                <a:gd name="T3" fmla="*/ 0 h 5110"/>
                <a:gd name="T4" fmla="*/ 0 w 4542"/>
                <a:gd name="T5" fmla="*/ 5110 h 5110"/>
                <a:gd name="T6" fmla="*/ 4542 w 4542"/>
                <a:gd name="T7" fmla="*/ 5110 h 5110"/>
                <a:gd name="T8" fmla="*/ 2157 w 4542"/>
                <a:gd name="T9" fmla="*/ 0 h 5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42" h="5110">
                  <a:moveTo>
                    <a:pt x="2157" y="0"/>
                  </a:moveTo>
                  <a:lnTo>
                    <a:pt x="1183" y="0"/>
                  </a:lnTo>
                  <a:lnTo>
                    <a:pt x="0" y="5110"/>
                  </a:lnTo>
                  <a:lnTo>
                    <a:pt x="4542" y="5110"/>
                  </a:lnTo>
                  <a:lnTo>
                    <a:pt x="2157" y="0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bg1">
                    <a:alpha val="50000"/>
                  </a:schemeClr>
                </a:gs>
              </a:gsLst>
              <a:lin ang="5400000" scaled="0"/>
            </a:gradFill>
            <a:ln>
              <a:noFill/>
            </a:ln>
          </p:spPr>
          <p:txBody>
            <a:bodyPr/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US" sz="1050">
                <a:latin typeface="Segoe UI" panose="020B0502040204020203" charset="0"/>
              </a:endParaRPr>
            </a:p>
          </p:txBody>
        </p:sp>
        <p:sp>
          <p:nvSpPr>
            <p:cNvPr id="8" name="Freeform 17"/>
            <p:cNvSpPr/>
            <p:nvPr userDrawn="1"/>
          </p:nvSpPr>
          <p:spPr bwMode="auto">
            <a:xfrm>
              <a:off x="-1" y="798700"/>
              <a:ext cx="12192001" cy="4781176"/>
            </a:xfrm>
            <a:custGeom>
              <a:avLst/>
              <a:gdLst>
                <a:gd name="T0" fmla="*/ 0 w 9078"/>
                <a:gd name="T1" fmla="*/ 0 h 3560"/>
                <a:gd name="T2" fmla="*/ 9078 w 9078"/>
                <a:gd name="T3" fmla="*/ 672 h 3560"/>
                <a:gd name="T4" fmla="*/ 9078 w 9078"/>
                <a:gd name="T5" fmla="*/ 3560 h 3560"/>
                <a:gd name="T6" fmla="*/ 0 w 9078"/>
                <a:gd name="T7" fmla="*/ 985 h 3560"/>
                <a:gd name="T8" fmla="*/ 0 w 9078"/>
                <a:gd name="T9" fmla="*/ 0 h 3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78" h="3560">
                  <a:moveTo>
                    <a:pt x="0" y="0"/>
                  </a:moveTo>
                  <a:lnTo>
                    <a:pt x="9078" y="672"/>
                  </a:lnTo>
                  <a:lnTo>
                    <a:pt x="9078" y="3560"/>
                  </a:lnTo>
                  <a:lnTo>
                    <a:pt x="0" y="98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bg1">
                    <a:alpha val="40000"/>
                  </a:schemeClr>
                </a:gs>
              </a:gsLst>
              <a:lin ang="5400000" scaled="0"/>
            </a:gradFill>
            <a:ln>
              <a:noFill/>
            </a:ln>
          </p:spPr>
          <p:txBody>
            <a:bodyPr/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US" sz="1050">
                <a:latin typeface="Segoe UI" panose="020B0502040204020203" charset="0"/>
              </a:endParaRPr>
            </a:p>
          </p:txBody>
        </p:sp>
      </p:grpSp>
      <p:sp>
        <p:nvSpPr>
          <p:cNvPr id="9" name="Rectangle 8"/>
          <p:cNvSpPr/>
          <p:nvPr userDrawn="1"/>
        </p:nvSpPr>
        <p:spPr>
          <a:xfrm>
            <a:off x="0" y="416"/>
            <a:ext cx="9144000" cy="6858000"/>
          </a:xfrm>
          <a:prstGeom prst="rect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bg1">
                  <a:lumMod val="75000"/>
                  <a:alpha val="25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sz="1050">
              <a:solidFill>
                <a:srgbClr val="FFFFFF"/>
              </a:solidFill>
              <a:latin typeface="Segoe UI" panose="020B0502040204020203" charset="0"/>
            </a:endParaRP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hape 115"/>
          <p:cNvSpPr txBox="1"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A265699-DD8A-4066-8C0F-7BC278424E36}" type="slidenum">
              <a:rPr lang="en-US" altLang="ms-MY"/>
            </a:fld>
            <a:endParaRPr lang="en-US" altLang="ms-MY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noProof="1"/>
              <a:t>Click to edit Master title style</a:t>
            </a:r>
            <a:endParaRPr lang="en-MY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1"/>
              <a:t>Click to edit Master subtitle style</a:t>
            </a:r>
            <a:endParaRPr lang="en-MY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BB962C8B-B14F-4D97-AF65-F5344CB8AC3E}" type="datetimeFigureOut">
              <a:rPr lang="en-US" altLang="en-US"/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/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64F4776C-D430-4A8A-82B1-66E8FB07D901}" type="slidenum">
              <a:rPr lang="en-US" altLang="en-US"/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  <a:endParaRPr lang="en-MY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  <a:endParaRPr lang="en-US" noProof="1"/>
          </a:p>
          <a:p>
            <a:pPr lvl="1"/>
            <a:r>
              <a:rPr lang="en-US" noProof="1"/>
              <a:t>Second level</a:t>
            </a:r>
            <a:endParaRPr lang="en-US" noProof="1"/>
          </a:p>
          <a:p>
            <a:pPr lvl="2"/>
            <a:r>
              <a:rPr lang="en-US" noProof="1"/>
              <a:t>Third level</a:t>
            </a:r>
            <a:endParaRPr lang="en-US" noProof="1"/>
          </a:p>
          <a:p>
            <a:pPr lvl="3"/>
            <a:r>
              <a:rPr lang="en-US" noProof="1"/>
              <a:t>Fourth level</a:t>
            </a:r>
            <a:endParaRPr lang="en-US" noProof="1"/>
          </a:p>
          <a:p>
            <a:pPr lvl="4"/>
            <a:r>
              <a:rPr lang="en-US" noProof="1"/>
              <a:t>Fifth level</a:t>
            </a:r>
            <a:endParaRPr lang="en-MY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BB962C8B-B14F-4D97-AF65-F5344CB8AC3E}" type="datetimeFigureOut">
              <a:rPr lang="en-US" altLang="en-US"/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/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3C0B1084-236E-4E98-B789-D1C3F1BE1492}" type="slidenum">
              <a:rPr lang="en-US" altLang="en-US"/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noProof="1"/>
              <a:t>Click to edit Master title style</a:t>
            </a:r>
            <a:endParaRPr lang="en-MY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/>
              <a:t>Edit Master text styles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BB962C8B-B14F-4D97-AF65-F5344CB8AC3E}" type="datetimeFigureOut">
              <a:rPr lang="en-US" altLang="en-US"/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/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CE7BAEDA-9C4C-4BF7-9365-B643CB381F00}" type="slidenum">
              <a:rPr lang="en-US" altLang="en-US"/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  <a:endParaRPr lang="en-MY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/>
              <a:t>Edit Master text styles</a:t>
            </a:r>
            <a:endParaRPr lang="en-US" noProof="1"/>
          </a:p>
          <a:p>
            <a:pPr lvl="1"/>
            <a:r>
              <a:rPr lang="en-US" noProof="1"/>
              <a:t>Second level</a:t>
            </a:r>
            <a:endParaRPr lang="en-US" noProof="1"/>
          </a:p>
          <a:p>
            <a:pPr lvl="2"/>
            <a:r>
              <a:rPr lang="en-US" noProof="1"/>
              <a:t>Third level</a:t>
            </a:r>
            <a:endParaRPr lang="en-US" noProof="1"/>
          </a:p>
          <a:p>
            <a:pPr lvl="3"/>
            <a:r>
              <a:rPr lang="en-US" noProof="1"/>
              <a:t>Fourth level</a:t>
            </a:r>
            <a:endParaRPr lang="en-US" noProof="1"/>
          </a:p>
          <a:p>
            <a:pPr lvl="4"/>
            <a:r>
              <a:rPr lang="en-US" noProof="1"/>
              <a:t>Fifth level</a:t>
            </a:r>
            <a:endParaRPr lang="en-MY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/>
              <a:t>Edit Master text styles</a:t>
            </a:r>
            <a:endParaRPr lang="en-US" noProof="1"/>
          </a:p>
          <a:p>
            <a:pPr lvl="1"/>
            <a:r>
              <a:rPr lang="en-US" noProof="1"/>
              <a:t>Second level</a:t>
            </a:r>
            <a:endParaRPr lang="en-US" noProof="1"/>
          </a:p>
          <a:p>
            <a:pPr lvl="2"/>
            <a:r>
              <a:rPr lang="en-US" noProof="1"/>
              <a:t>Third level</a:t>
            </a:r>
            <a:endParaRPr lang="en-US" noProof="1"/>
          </a:p>
          <a:p>
            <a:pPr lvl="3"/>
            <a:r>
              <a:rPr lang="en-US" noProof="1"/>
              <a:t>Fourth level</a:t>
            </a:r>
            <a:endParaRPr lang="en-US" noProof="1"/>
          </a:p>
          <a:p>
            <a:pPr lvl="4"/>
            <a:r>
              <a:rPr lang="en-US" noProof="1"/>
              <a:t>Fifth level</a:t>
            </a:r>
            <a:endParaRPr lang="en-MY" noProof="1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BB962C8B-B14F-4D97-AF65-F5344CB8AC3E}" type="datetimeFigureOut">
              <a:rPr lang="en-US" altLang="en-US"/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/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F976482D-7BB9-48BA-83F6-B019866E61FA}" type="slidenum">
              <a:rPr lang="en-US" altLang="en-US"/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1"/>
              <a:t>Click to edit Master title style</a:t>
            </a:r>
            <a:endParaRPr lang="en-MY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Edit Master text styles</a:t>
            </a:r>
            <a:endParaRPr 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/>
              <a:t>Edit Master text styles</a:t>
            </a:r>
            <a:endParaRPr lang="en-US" noProof="1"/>
          </a:p>
          <a:p>
            <a:pPr lvl="1"/>
            <a:r>
              <a:rPr lang="en-US" noProof="1"/>
              <a:t>Second level</a:t>
            </a:r>
            <a:endParaRPr lang="en-US" noProof="1"/>
          </a:p>
          <a:p>
            <a:pPr lvl="2"/>
            <a:r>
              <a:rPr lang="en-US" noProof="1"/>
              <a:t>Third level</a:t>
            </a:r>
            <a:endParaRPr lang="en-US" noProof="1"/>
          </a:p>
          <a:p>
            <a:pPr lvl="3"/>
            <a:r>
              <a:rPr lang="en-US" noProof="1"/>
              <a:t>Fourth level</a:t>
            </a:r>
            <a:endParaRPr lang="en-US" noProof="1"/>
          </a:p>
          <a:p>
            <a:pPr lvl="4"/>
            <a:r>
              <a:rPr lang="en-US" noProof="1"/>
              <a:t>Fifth level</a:t>
            </a:r>
            <a:endParaRPr lang="en-MY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Edit Master text styles</a:t>
            </a:r>
            <a:endParaRPr lang="en-US" noProof="1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/>
              <a:t>Edit Master text styles</a:t>
            </a:r>
            <a:endParaRPr lang="en-US" noProof="1"/>
          </a:p>
          <a:p>
            <a:pPr lvl="1"/>
            <a:r>
              <a:rPr lang="en-US" noProof="1"/>
              <a:t>Second level</a:t>
            </a:r>
            <a:endParaRPr lang="en-US" noProof="1"/>
          </a:p>
          <a:p>
            <a:pPr lvl="2"/>
            <a:r>
              <a:rPr lang="en-US" noProof="1"/>
              <a:t>Third level</a:t>
            </a:r>
            <a:endParaRPr lang="en-US" noProof="1"/>
          </a:p>
          <a:p>
            <a:pPr lvl="3"/>
            <a:r>
              <a:rPr lang="en-US" noProof="1"/>
              <a:t>Fourth level</a:t>
            </a:r>
            <a:endParaRPr lang="en-US" noProof="1"/>
          </a:p>
          <a:p>
            <a:pPr lvl="4"/>
            <a:r>
              <a:rPr lang="en-US" noProof="1"/>
              <a:t>Fifth level</a:t>
            </a:r>
            <a:endParaRPr lang="en-MY" noProof="1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BB962C8B-B14F-4D97-AF65-F5344CB8AC3E}" type="datetimeFigureOut">
              <a:rPr lang="en-US" altLang="en-US"/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/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5875D407-F9FE-41EB-9CBE-35892D87CCD4}" type="slidenum">
              <a:rPr lang="en-US" altLang="en-US"/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  <a:endParaRPr lang="en-MY" noProof="1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BB962C8B-B14F-4D97-AF65-F5344CB8AC3E}" type="datetimeFigureOut">
              <a:rPr lang="en-US" altLang="en-US"/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/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0A0906BC-381C-4513-B5C0-A826698593A3}" type="slidenum">
              <a:rPr lang="en-US" altLang="en-US"/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BB962C8B-B14F-4D97-AF65-F5344CB8AC3E}" type="datetimeFigureOut">
              <a:rPr lang="en-US" altLang="en-US"/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/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9A537E6D-B417-4D43-8EFA-EE67B5D02A5D}" type="slidenum">
              <a:rPr lang="en-US" altLang="en-US"/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/>
              <a:t>Click to edit Master title style</a:t>
            </a:r>
            <a:endParaRPr lang="en-MY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/>
              <a:t>Edit Master text styles</a:t>
            </a:r>
            <a:endParaRPr lang="en-US" noProof="1"/>
          </a:p>
          <a:p>
            <a:pPr lvl="1"/>
            <a:r>
              <a:rPr lang="en-US" noProof="1"/>
              <a:t>Second level</a:t>
            </a:r>
            <a:endParaRPr lang="en-US" noProof="1"/>
          </a:p>
          <a:p>
            <a:pPr lvl="2"/>
            <a:r>
              <a:rPr lang="en-US" noProof="1"/>
              <a:t>Third level</a:t>
            </a:r>
            <a:endParaRPr lang="en-US" noProof="1"/>
          </a:p>
          <a:p>
            <a:pPr lvl="3"/>
            <a:r>
              <a:rPr lang="en-US" noProof="1"/>
              <a:t>Fourth level</a:t>
            </a:r>
            <a:endParaRPr lang="en-US" noProof="1"/>
          </a:p>
          <a:p>
            <a:pPr lvl="4"/>
            <a:r>
              <a:rPr lang="en-US" noProof="1"/>
              <a:t>Fifth level</a:t>
            </a:r>
            <a:endParaRPr lang="en-MY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/>
              <a:t>Edit Master text styles</a:t>
            </a:r>
            <a:endParaRPr lang="en-US" noProof="1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BB962C8B-B14F-4D97-AF65-F5344CB8AC3E}" type="datetimeFigureOut">
              <a:rPr lang="en-US" altLang="en-US"/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/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85DB6F7A-43FA-496D-B454-7E05598ABD87}" type="slidenum">
              <a:rPr lang="en-US" altLang="en-US"/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/>
              <a:t>Click to edit Master title style</a:t>
            </a:r>
            <a:endParaRPr lang="en-MY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MY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/>
              <a:t>Edit Master text styles</a:t>
            </a:r>
            <a:endParaRPr lang="en-US" noProof="1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BB962C8B-B14F-4D97-AF65-F5344CB8AC3E}" type="datetimeFigureOut">
              <a:rPr lang="en-US" altLang="en-US"/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/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881CE0D0-76EE-469C-B816-95E054D3DF46}" type="slidenum">
              <a:rPr lang="en-US" altLang="en-US"/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  <a:endParaRPr lang="en-MY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Edit Master text styles</a:t>
            </a:r>
            <a:endParaRPr lang="en-US" noProof="1"/>
          </a:p>
          <a:p>
            <a:pPr lvl="1"/>
            <a:r>
              <a:rPr lang="en-US" noProof="1"/>
              <a:t>Second level</a:t>
            </a:r>
            <a:endParaRPr lang="en-US" noProof="1"/>
          </a:p>
          <a:p>
            <a:pPr lvl="2"/>
            <a:r>
              <a:rPr lang="en-US" noProof="1"/>
              <a:t>Third level</a:t>
            </a:r>
            <a:endParaRPr lang="en-US" noProof="1"/>
          </a:p>
          <a:p>
            <a:pPr lvl="3"/>
            <a:r>
              <a:rPr lang="en-US" noProof="1"/>
              <a:t>Fourth level</a:t>
            </a:r>
            <a:endParaRPr lang="en-US" noProof="1"/>
          </a:p>
          <a:p>
            <a:pPr lvl="4"/>
            <a:r>
              <a:rPr lang="en-US" noProof="1"/>
              <a:t>Fifth level</a:t>
            </a:r>
            <a:endParaRPr lang="en-MY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BB962C8B-B14F-4D97-AF65-F5344CB8AC3E}" type="datetimeFigureOut">
              <a:rPr lang="en-US" altLang="en-US"/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/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12FB4827-D2BD-4014-B485-4EA17F7C4131}" type="slidenum">
              <a:rPr lang="en-US" altLang="en-US"/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  <a:endParaRPr lang="en-MY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noProof="1"/>
              <a:t>Edit Master text styles</a:t>
            </a:r>
            <a:endParaRPr lang="en-US" noProof="1"/>
          </a:p>
          <a:p>
            <a:pPr lvl="1"/>
            <a:r>
              <a:rPr lang="en-US" noProof="1"/>
              <a:t>Second level</a:t>
            </a:r>
            <a:endParaRPr lang="en-US" noProof="1"/>
          </a:p>
          <a:p>
            <a:pPr lvl="2"/>
            <a:r>
              <a:rPr lang="en-US" noProof="1"/>
              <a:t>Third level</a:t>
            </a:r>
            <a:endParaRPr lang="en-US" noProof="1"/>
          </a:p>
          <a:p>
            <a:pPr lvl="3"/>
            <a:r>
              <a:rPr lang="en-US" noProof="1"/>
              <a:t>Fourth level</a:t>
            </a:r>
            <a:endParaRPr lang="en-US" noProof="1"/>
          </a:p>
          <a:p>
            <a:pPr lvl="4"/>
            <a:r>
              <a:rPr lang="en-US" noProof="1"/>
              <a:t>Fifth level</a:t>
            </a:r>
            <a:endParaRPr lang="en-MY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BB962C8B-B14F-4D97-AF65-F5344CB8AC3E}" type="datetimeFigureOut">
              <a:rPr lang="en-US" altLang="en-US"/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/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59C0DA28-AF94-4C7F-B53E-9CEA4C347390}" type="slidenum">
              <a:rPr lang="en-US" altLang="en-US"/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6013" y="1600200"/>
            <a:ext cx="3708400" cy="444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6813" y="1600200"/>
            <a:ext cx="3709987" cy="444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MY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B962C8B-B14F-4D97-AF65-F5344CB8AC3E}" type="datetimeFigureOut">
              <a:rPr lang="en-US" altLang="en-US"/>
            </a:fld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/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9E7F99-AE88-4520-B158-DE778002EEDE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  <a:endParaRPr lang="en-US" noProof="1"/>
          </a:p>
          <a:p>
            <a:pPr lvl="1"/>
            <a:r>
              <a:rPr lang="en-US" noProof="1"/>
              <a:t>Second level</a:t>
            </a:r>
            <a:endParaRPr lang="en-US" noProof="1"/>
          </a:p>
          <a:p>
            <a:pPr lvl="2"/>
            <a:r>
              <a:rPr lang="en-US" noProof="1"/>
              <a:t>Third level</a:t>
            </a:r>
            <a:endParaRPr lang="en-US" noProof="1"/>
          </a:p>
          <a:p>
            <a:pPr lvl="3"/>
            <a:r>
              <a:rPr lang="en-US" noProof="1"/>
              <a:t>Fourth level</a:t>
            </a:r>
            <a:endParaRPr lang="en-US" noProof="1"/>
          </a:p>
          <a:p>
            <a:pPr lvl="4"/>
            <a:r>
              <a:rPr lang="en-US" noProof="1"/>
              <a:t>Fifth level</a:t>
            </a:r>
            <a:endParaRPr lang="en-MY" noProof="1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B962C8B-B14F-4D97-AF65-F5344CB8AC3E}" type="datetimeFigureOut">
              <a:rPr lang="en-US" altLang="en-US"/>
            </a:fld>
            <a:endParaRPr lang="en-US" alt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/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9164CD-6907-4FE4-B371-CC9A87E757BA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  <p:transition spd="slow"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B962C8B-B14F-4D97-AF65-F5344CB8AC3E}" type="datetimeFigureOut">
              <a:rPr lang="en-US" altLang="en-US" smtClean="0"/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E1299B-591F-488A-BEF8-54347D8AC7F6}" type="slidenum">
              <a:rPr lang="en-US" altLang="en-US" smtClean="0"/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B962C8B-B14F-4D97-AF65-F5344CB8AC3E}" type="datetimeFigureOut">
              <a:rPr lang="en-US" altLang="en-US" smtClean="0"/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1DD318-3335-4CAA-B1AC-2FB476A636C7}" type="slidenum">
              <a:rPr lang="en-US" altLang="en-US" smtClean="0"/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B962C8B-B14F-4D97-AF65-F5344CB8AC3E}" type="datetimeFigureOut">
              <a:rPr lang="en-US" altLang="en-US" smtClean="0"/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EF134F-D1DA-438B-AE50-F12004EBD893}" type="slidenum">
              <a:rPr lang="en-US" altLang="en-US" smtClean="0"/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B962C8B-B14F-4D97-AF65-F5344CB8AC3E}" type="datetimeFigureOut">
              <a:rPr lang="en-US" altLang="en-US" smtClean="0"/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MY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EC240D-49D4-4DD3-85DF-04A9B732A7BD}" type="slidenum">
              <a:rPr lang="en-US" altLang="en-US" smtClean="0"/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B962C8B-B14F-4D97-AF65-F5344CB8AC3E}" type="datetimeFigureOut">
              <a:rPr lang="en-US" altLang="en-US" smtClean="0"/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MY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98006E-DCB1-4104-9570-C90C384527E7}" type="slidenum">
              <a:rPr lang="en-US" altLang="en-US" smtClean="0"/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B962C8B-B14F-4D97-AF65-F5344CB8AC3E}" type="datetimeFigureOut">
              <a:rPr lang="en-US" altLang="en-US" smtClean="0"/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MY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339145-95CA-4E56-9110-CFFCB4A05B89}" type="slidenum">
              <a:rPr lang="en-US" altLang="en-US" smtClean="0"/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B962C8B-B14F-4D97-AF65-F5344CB8AC3E}" type="datetimeFigureOut">
              <a:rPr lang="en-US" altLang="en-US" smtClean="0"/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MY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505950-3653-4899-9630-351A844680A2}" type="slidenum">
              <a:rPr lang="en-US" altLang="en-US" smtClean="0"/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B962C8B-B14F-4D97-AF65-F5344CB8AC3E}" type="datetimeFigureOut">
              <a:rPr lang="en-US" altLang="en-US" smtClean="0"/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MY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D5C1E6-B8F4-4C74-A749-DA1BBA0F615D}" type="slidenum">
              <a:rPr lang="en-US" altLang="en-US" smtClean="0"/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MY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MY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B962C8B-B14F-4D97-AF65-F5344CB8AC3E}" type="datetimeFigureOut">
              <a:rPr lang="en-US" altLang="en-US" smtClean="0"/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MY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C01005-C6C4-479F-BCD7-D828A4B90B73}" type="slidenum">
              <a:rPr lang="en-US" altLang="en-US" smtClean="0"/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B962C8B-B14F-4D97-AF65-F5344CB8AC3E}" type="datetimeFigureOut">
              <a:rPr lang="en-US" altLang="en-US" smtClean="0"/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F3E549-FCD0-4B24-8F43-1DC3EFB02873}" type="slidenum">
              <a:rPr lang="en-US" altLang="en-US" smtClean="0"/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B962C8B-B14F-4D97-AF65-F5344CB8AC3E}" type="datetimeFigureOut">
              <a:rPr lang="en-US" altLang="en-US" smtClean="0"/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E04251-209E-4712-B3A4-051B1E4AB5D3}" type="slidenum">
              <a:rPr lang="en-US" altLang="en-US" smtClean="0"/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6013" y="404813"/>
            <a:ext cx="7421562" cy="5762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MY" noProof="0">
              <a:sym typeface="Calibri" panose="020F050202020403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1.pn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18" Type="http://schemas.openxmlformats.org/officeDocument/2006/relationships/image" Target="../media/image3.png"/><Relationship Id="rId17" Type="http://schemas.openxmlformats.org/officeDocument/2006/relationships/image" Target="../media/image2.png"/><Relationship Id="rId16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6" Type="http://schemas.openxmlformats.org/officeDocument/2006/relationships/theme" Target="../theme/theme3.xml"/><Relationship Id="rId15" Type="http://schemas.openxmlformats.org/officeDocument/2006/relationships/image" Target="../media/image3.png"/><Relationship Id="rId14" Type="http://schemas.openxmlformats.org/officeDocument/2006/relationships/image" Target="../media/image2.png"/><Relationship Id="rId13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0.xml"/><Relationship Id="rId8" Type="http://schemas.openxmlformats.org/officeDocument/2006/relationships/slideLayout" Target="../slideLayouts/slideLayout49.xml"/><Relationship Id="rId7" Type="http://schemas.openxmlformats.org/officeDocument/2006/relationships/slideLayout" Target="../slideLayouts/slideLayout48.xml"/><Relationship Id="rId6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3.xml"/><Relationship Id="rId15" Type="http://schemas.openxmlformats.org/officeDocument/2006/relationships/theme" Target="../theme/theme4.xml"/><Relationship Id="rId14" Type="http://schemas.openxmlformats.org/officeDocument/2006/relationships/image" Target="../media/image4.png"/><Relationship Id="rId13" Type="http://schemas.openxmlformats.org/officeDocument/2006/relationships/image" Target="../media/image2.png"/><Relationship Id="rId12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1.xml"/><Relationship Id="rId1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116013" y="404813"/>
            <a:ext cx="74215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zh-CN">
                <a:sym typeface="Calibri" panose="020F0502020204030204" pitchFamily="34" charset="0"/>
              </a:rPr>
              <a:t>Click to edit Master title style</a:t>
            </a:r>
            <a:endParaRPr lang="en-US" altLang="zh-CN">
              <a:sym typeface="Calibri" panose="020F0502020204030204" pitchFamily="34" charset="0"/>
            </a:endParaRP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16013" y="1600200"/>
            <a:ext cx="7570787" cy="444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zh-CN">
                <a:sym typeface="Calibri" panose="020F0502020204030204" pitchFamily="34" charset="0"/>
              </a:rPr>
              <a:t>Click to edit Master text styles</a:t>
            </a:r>
            <a:endParaRPr lang="en-US" altLang="zh-CN">
              <a:sym typeface="Calibri" panose="020F0502020204030204" pitchFamily="34" charset="0"/>
            </a:endParaRPr>
          </a:p>
          <a:p>
            <a:pPr lvl="1"/>
            <a:r>
              <a:rPr lang="en-US" altLang="zh-CN">
                <a:sym typeface="Calibri" panose="020F0502020204030204" pitchFamily="34" charset="0"/>
              </a:rPr>
              <a:t>Second level</a:t>
            </a:r>
            <a:endParaRPr lang="en-US" altLang="zh-CN">
              <a:sym typeface="Calibri" panose="020F0502020204030204" pitchFamily="34" charset="0"/>
            </a:endParaRPr>
          </a:p>
          <a:p>
            <a:pPr lvl="2"/>
            <a:r>
              <a:rPr lang="en-US" altLang="zh-CN">
                <a:sym typeface="Calibri" panose="020F0502020204030204" pitchFamily="34" charset="0"/>
              </a:rPr>
              <a:t>Third level</a:t>
            </a:r>
            <a:endParaRPr lang="en-US" altLang="zh-CN">
              <a:sym typeface="Calibri" panose="020F0502020204030204" pitchFamily="34" charset="0"/>
            </a:endParaRPr>
          </a:p>
          <a:p>
            <a:pPr lvl="3"/>
            <a:r>
              <a:rPr lang="en-US" altLang="zh-CN">
                <a:sym typeface="Calibri" panose="020F0502020204030204" pitchFamily="34" charset="0"/>
              </a:rPr>
              <a:t>Fourth level</a:t>
            </a:r>
            <a:endParaRPr lang="en-US" altLang="zh-CN">
              <a:sym typeface="Calibri" panose="020F0502020204030204" pitchFamily="34" charset="0"/>
            </a:endParaRPr>
          </a:p>
          <a:p>
            <a:pPr lvl="4"/>
            <a:r>
              <a:rPr lang="en-US" altLang="zh-CN">
                <a:sym typeface="Calibri" panose="020F0502020204030204" pitchFamily="34" charset="0"/>
              </a:rPr>
              <a:t>Fifth level</a:t>
            </a:r>
            <a:endParaRPr lang="en-US" altLang="zh-CN">
              <a:sym typeface="Calibri" panose="020F0502020204030204" pitchFamily="34" charset="0"/>
            </a:endParaRPr>
          </a:p>
        </p:txBody>
      </p:sp>
      <p:sp>
        <p:nvSpPr>
          <p:cNvPr id="1028" name="Rectangle 6"/>
          <p:cNvSpPr>
            <a:spLocks noChangeArrowheads="1"/>
          </p:cNvSpPr>
          <p:nvPr/>
        </p:nvSpPr>
        <p:spPr bwMode="auto">
          <a:xfrm>
            <a:off x="0" y="404813"/>
            <a:ext cx="971550" cy="576262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1029" name="Picture 1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2375"/>
            <a:ext cx="1692275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Rectangle 8"/>
          <p:cNvSpPr>
            <a:spLocks noChangeArrowheads="1"/>
          </p:cNvSpPr>
          <p:nvPr/>
        </p:nvSpPr>
        <p:spPr bwMode="auto">
          <a:xfrm>
            <a:off x="1835150" y="6524625"/>
            <a:ext cx="2736850" cy="33337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1600">
                <a:solidFill>
                  <a:srgbClr val="FFFFFF"/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t>www.utm.my </a:t>
            </a:r>
            <a:endParaRPr lang="en-US" altLang="en-US" sz="1600">
              <a:solidFill>
                <a:srgbClr val="FFFFFF"/>
              </a:solidFill>
            </a:endParaRPr>
          </a:p>
        </p:txBody>
      </p:sp>
      <p:sp>
        <p:nvSpPr>
          <p:cNvPr id="1031" name="Rectangle 9"/>
          <p:cNvSpPr>
            <a:spLocks noChangeArrowheads="1"/>
          </p:cNvSpPr>
          <p:nvPr/>
        </p:nvSpPr>
        <p:spPr bwMode="auto">
          <a:xfrm>
            <a:off x="4559300" y="6524625"/>
            <a:ext cx="4572000" cy="3333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1600">
                <a:latin typeface="Calibri" panose="020F0502020204030204" pitchFamily="34" charset="0"/>
                <a:sym typeface="Calibri" panose="020F0502020204030204" pitchFamily="34" charset="0"/>
              </a:rPr>
              <a:t>innovative </a:t>
            </a:r>
            <a:r>
              <a:rPr lang="en-US" altLang="en-US">
                <a:solidFill>
                  <a:srgbClr val="C00000"/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t>●</a:t>
            </a:r>
            <a:r>
              <a:rPr lang="en-US" altLang="en-US" sz="1600">
                <a:latin typeface="Calibri" panose="020F0502020204030204" pitchFamily="34" charset="0"/>
                <a:sym typeface="Calibri" panose="020F0502020204030204" pitchFamily="34" charset="0"/>
              </a:rPr>
              <a:t> entrepreneurial </a:t>
            </a:r>
            <a:r>
              <a:rPr lang="en-US" altLang="en-US" sz="1600">
                <a:solidFill>
                  <a:srgbClr val="C00000"/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t>● </a:t>
            </a:r>
            <a:r>
              <a:rPr lang="en-US" altLang="en-US" sz="1600">
                <a:latin typeface="Calibri" panose="020F0502020204030204" pitchFamily="34" charset="0"/>
                <a:sym typeface="Calibri" panose="020F0502020204030204" pitchFamily="34" charset="0"/>
              </a:rPr>
              <a:t>global</a:t>
            </a:r>
            <a:endParaRPr lang="en-US" altLang="en-US" sz="1600"/>
          </a:p>
        </p:txBody>
      </p:sp>
      <p:sp>
        <p:nvSpPr>
          <p:cNvPr id="1032" name="Slide Number Placeholder 5"/>
          <p:cNvSpPr>
            <a:spLocks noChangeArrowheads="1"/>
          </p:cNvSpPr>
          <p:nvPr/>
        </p:nvSpPr>
        <p:spPr bwMode="auto">
          <a:xfrm>
            <a:off x="8532813" y="6489700"/>
            <a:ext cx="5984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  <a:defRPr/>
            </a:pPr>
            <a:fld id="{B86DDBB3-E7D5-4899-A740-C1D910C58B6E}" type="slidenum">
              <a:rPr lang="en-US" altLang="zh-CN" smtClean="0">
                <a:ea typeface="Calibri" panose="020F0502020204030204" pitchFamily="34" charset="0"/>
                <a:cs typeface="Calibri" panose="020F0502020204030204" pitchFamily="34" charset="0"/>
              </a:rPr>
            </a:fld>
            <a:endParaRPr lang="en-US" altLang="zh-CN" sz="1200"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033" name="Rectangle 11"/>
          <p:cNvSpPr>
            <a:spLocks noChangeArrowheads="1"/>
          </p:cNvSpPr>
          <p:nvPr/>
        </p:nvSpPr>
        <p:spPr bwMode="auto">
          <a:xfrm>
            <a:off x="7938" y="981075"/>
            <a:ext cx="4572000" cy="8255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800000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800000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800000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800000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800000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800000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800000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800000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800000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9pPr>
    </p:titleStyle>
    <p:bodyStyle>
      <a:lvl1pPr marL="342900" indent="-342900" algn="l" defTabSz="0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SzPct val="110000"/>
        <a:buFont typeface="Calibri" panose="020F0502020204030204" pitchFamily="34" charset="0"/>
        <a:buChar char="●"/>
        <a:defRPr sz="32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42950" indent="-285750" algn="l" defTabSz="0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SzPct val="110000"/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2pPr>
      <a:lvl3pPr marL="1143000" indent="-228600" algn="l" defTabSz="0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SzPct val="11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3pPr>
      <a:lvl4pPr marL="1600200" indent="-228600" algn="l" defTabSz="0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SzPct val="110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4pPr>
      <a:lvl5pPr marL="2057400" indent="-228600" algn="l" defTabSz="0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SzPct val="110000"/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  <a:endParaRPr lang="en-US" altLang="en-US"/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9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Edit Master text styles</a:t>
            </a:r>
            <a:endParaRPr lang="en-US" altLang="en-US"/>
          </a:p>
          <a:p>
            <a:pPr lvl="1"/>
            <a:r>
              <a:rPr lang="en-US" altLang="en-US"/>
              <a:t>Second level</a:t>
            </a:r>
            <a:endParaRPr lang="en-US" altLang="en-US"/>
          </a:p>
          <a:p>
            <a:pPr lvl="2"/>
            <a:r>
              <a:rPr lang="en-US" altLang="en-US"/>
              <a:t>Third level</a:t>
            </a:r>
            <a:endParaRPr lang="en-US" altLang="en-US"/>
          </a:p>
          <a:p>
            <a:pPr lvl="3"/>
            <a:r>
              <a:rPr lang="en-US" altLang="en-US"/>
              <a:t>Fourth level</a:t>
            </a:r>
            <a:endParaRPr lang="en-US" altLang="en-US"/>
          </a:p>
          <a:p>
            <a:pPr lvl="4"/>
            <a:r>
              <a:rPr lang="en-US" altLang="en-US"/>
              <a:t>Fifth level</a:t>
            </a:r>
            <a:endParaRPr lang="en-US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 sz="1200" noProof="1" dirty="0">
                <a:solidFill>
                  <a:srgbClr val="898989"/>
                </a:solidFill>
                <a:latin typeface="Arial" panose="020B0604020202020204" pitchFamily="34" charset="0"/>
                <a:cs typeface="+mn-ea"/>
              </a:defRPr>
            </a:lvl1pPr>
          </a:lstStyle>
          <a:p>
            <a:fld id="{BB962C8B-B14F-4D97-AF65-F5344CB8AC3E}" type="datetimeFigureOut">
              <a:rPr lang="en-US" altLang="en-US"/>
            </a:fld>
            <a:endParaRPr lang="en-US" altLang="en-US"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>
              <a:defRPr sz="1200" noProof="1" dirty="0">
                <a:solidFill>
                  <a:srgbClr val="898989"/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/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 noProof="1" dirty="0">
                <a:solidFill>
                  <a:srgbClr val="898989"/>
                </a:solidFill>
                <a:latin typeface="Arial" panose="020B0604020202020204" pitchFamily="34" charset="0"/>
                <a:cs typeface="+mn-ea"/>
              </a:defRPr>
            </a:lvl1pPr>
          </a:lstStyle>
          <a:p>
            <a:fld id="{8B25420C-3F74-400F-8161-7A0DDA9CD85B}" type="slidenum">
              <a:rPr lang="en-US" altLang="en-US"/>
            </a:fld>
            <a:endParaRPr lang="en-US" altLang="en-US">
              <a:cs typeface="+mn-cs"/>
            </a:endParaRPr>
          </a:p>
        </p:txBody>
      </p:sp>
      <p:pic>
        <p:nvPicPr>
          <p:cNvPr id="1031" name="Picture 6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088" y="184150"/>
            <a:ext cx="171608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1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6453188"/>
            <a:ext cx="3384550" cy="19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3124200" y="6356350"/>
            <a:ext cx="2895600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MS PGothic" panose="020B0600070205080204" pitchFamily="34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  <a:cs typeface="MS PGothic" panose="020B0600070205080204" pitchFamily="34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  <a:cs typeface="MS PGothic" panose="020B0600070205080204" pitchFamily="34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  <a:cs typeface="MS PGothic" panose="020B0600070205080204" pitchFamily="34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  <a:cs typeface="MS PGothic" panose="020B0600070205080204" pitchFamily="34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  <a:endParaRPr lang="en-US" altLang="en-US"/>
          </a:p>
        </p:txBody>
      </p:sp>
      <p:sp>
        <p:nvSpPr>
          <p:cNvPr id="2051" name="Text Placeholder 2"/>
          <p:cNvSpPr>
            <a:spLocks noGrp="1" noChangeArrowheads="1"/>
          </p:cNvSpPr>
          <p:nvPr>
            <p:ph type="body" idx="9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Edit Master text styles</a:t>
            </a:r>
            <a:endParaRPr lang="en-US" altLang="en-US"/>
          </a:p>
          <a:p>
            <a:pPr lvl="1"/>
            <a:r>
              <a:rPr lang="en-US" altLang="en-US"/>
              <a:t>Second level</a:t>
            </a:r>
            <a:endParaRPr lang="en-US" altLang="en-US"/>
          </a:p>
          <a:p>
            <a:pPr lvl="2"/>
            <a:r>
              <a:rPr lang="en-US" altLang="en-US"/>
              <a:t>Third level</a:t>
            </a:r>
            <a:endParaRPr lang="en-US" altLang="en-US"/>
          </a:p>
          <a:p>
            <a:pPr lvl="3"/>
            <a:r>
              <a:rPr lang="en-US" altLang="en-US"/>
              <a:t>Fourth level</a:t>
            </a:r>
            <a:endParaRPr lang="en-US" altLang="en-US"/>
          </a:p>
          <a:p>
            <a:pPr lvl="4"/>
            <a:r>
              <a:rPr lang="en-US" altLang="en-US"/>
              <a:t>Fifth level</a:t>
            </a:r>
            <a:endParaRPr lang="en-US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 sz="1200" noProof="1" dirty="0">
                <a:solidFill>
                  <a:srgbClr val="898989"/>
                </a:solidFill>
                <a:latin typeface="Arial" panose="020B0604020202020204" pitchFamily="34" charset="0"/>
                <a:ea typeface="Arial" panose="020B0604020202020204" pitchFamily="34" charset="0"/>
                <a:cs typeface="+mn-ea"/>
              </a:defRPr>
            </a:lvl1pPr>
          </a:lstStyle>
          <a:p>
            <a:fld id="{BB962C8B-B14F-4D97-AF65-F5344CB8AC3E}" type="datetimeFigureOut">
              <a:rPr lang="en-US" altLang="en-US"/>
            </a:fld>
            <a:endParaRPr lang="en-US" altLang="en-US"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>
              <a:defRPr sz="1200" noProof="1" dirty="0">
                <a:solidFill>
                  <a:srgbClr val="898989"/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/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 noProof="1" dirty="0">
                <a:solidFill>
                  <a:srgbClr val="898989"/>
                </a:solidFill>
                <a:latin typeface="Arial" panose="020B0604020202020204" pitchFamily="34" charset="0"/>
                <a:ea typeface="Arial" panose="020B0604020202020204" pitchFamily="34" charset="0"/>
                <a:cs typeface="+mn-ea"/>
              </a:defRPr>
            </a:lvl1pPr>
          </a:lstStyle>
          <a:p>
            <a:fld id="{A5C268C3-2589-470D-9AFB-DC4A16296783}" type="slidenum">
              <a:rPr lang="en-US" altLang="en-US"/>
            </a:fld>
            <a:endParaRPr lang="en-US" altLang="en-US">
              <a:cs typeface="+mn-cs"/>
            </a:endParaRPr>
          </a:p>
        </p:txBody>
      </p:sp>
      <p:pic>
        <p:nvPicPr>
          <p:cNvPr id="2055" name="Picture 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088" y="184150"/>
            <a:ext cx="171608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6453188"/>
            <a:ext cx="3384550" cy="19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MS PGothic" panose="020B0600070205080204" pitchFamily="34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  <a:cs typeface="MS PGothic" panose="020B0600070205080204" pitchFamily="34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  <a:cs typeface="MS PGothic" panose="020B0600070205080204" pitchFamily="34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  <a:cs typeface="MS PGothic" panose="020B0600070205080204" pitchFamily="34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  <a:cs typeface="MS PGothic" panose="020B0600070205080204" pitchFamily="34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  <a:endParaRPr lang="en-MY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  <a:endParaRPr lang="en-US" altLang="en-US"/>
          </a:p>
          <a:p>
            <a:pPr lvl="1"/>
            <a:r>
              <a:rPr lang="en-US" altLang="en-US"/>
              <a:t>Second level</a:t>
            </a:r>
            <a:endParaRPr lang="en-US" altLang="en-US"/>
          </a:p>
          <a:p>
            <a:pPr lvl="2"/>
            <a:r>
              <a:rPr lang="en-US" altLang="en-US"/>
              <a:t>Third level</a:t>
            </a:r>
            <a:endParaRPr lang="en-US" altLang="en-US"/>
          </a:p>
          <a:p>
            <a:pPr lvl="3"/>
            <a:r>
              <a:rPr lang="en-US" altLang="en-US"/>
              <a:t>Fourth level</a:t>
            </a:r>
            <a:endParaRPr lang="en-US" altLang="en-US"/>
          </a:p>
          <a:p>
            <a:pPr lvl="4"/>
            <a:r>
              <a:rPr lang="en-US" altLang="en-US"/>
              <a:t>Fifth level</a:t>
            </a:r>
            <a:endParaRPr lang="en-MY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3569595-38D3-4D21-BD3F-CE04B24A2FE5}" type="datetimeFigureOut">
              <a:rPr lang="en-MY"/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64A9D55-8B85-4913-9DEC-958198A72727}" type="slidenum">
              <a:rPr lang="en-MY" altLang="en-US"/>
            </a:fld>
            <a:endParaRPr lang="en-MY" altLang="en-US"/>
          </a:p>
        </p:txBody>
      </p:sp>
      <p:pic>
        <p:nvPicPr>
          <p:cNvPr id="1031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088" y="184150"/>
            <a:ext cx="171608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525" y="6381750"/>
            <a:ext cx="2665413" cy="1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7.xml"/><Relationship Id="rId3" Type="http://schemas.openxmlformats.org/officeDocument/2006/relationships/image" Target="../media/image22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15.xml"/><Relationship Id="rId7" Type="http://schemas.openxmlformats.org/officeDocument/2006/relationships/image" Target="../media/image42.jpeg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51.jpeg"/><Relationship Id="rId8" Type="http://schemas.openxmlformats.org/officeDocument/2006/relationships/image" Target="../media/image50.jpeg"/><Relationship Id="rId7" Type="http://schemas.openxmlformats.org/officeDocument/2006/relationships/image" Target="../media/image49.png"/><Relationship Id="rId64" Type="http://schemas.openxmlformats.org/officeDocument/2006/relationships/slideLayout" Target="../slideLayouts/slideLayout14.xml"/><Relationship Id="rId63" Type="http://schemas.openxmlformats.org/officeDocument/2006/relationships/image" Target="../media/image105.png"/><Relationship Id="rId62" Type="http://schemas.openxmlformats.org/officeDocument/2006/relationships/image" Target="../media/image104.jpeg"/><Relationship Id="rId61" Type="http://schemas.openxmlformats.org/officeDocument/2006/relationships/image" Target="../media/image103.png"/><Relationship Id="rId60" Type="http://schemas.openxmlformats.org/officeDocument/2006/relationships/image" Target="../media/image102.jpeg"/><Relationship Id="rId6" Type="http://schemas.openxmlformats.org/officeDocument/2006/relationships/image" Target="../media/image48.png"/><Relationship Id="rId59" Type="http://schemas.openxmlformats.org/officeDocument/2006/relationships/image" Target="../media/image101.png"/><Relationship Id="rId58" Type="http://schemas.openxmlformats.org/officeDocument/2006/relationships/image" Target="../media/image100.jpeg"/><Relationship Id="rId57" Type="http://schemas.openxmlformats.org/officeDocument/2006/relationships/image" Target="../media/image99.GIF"/><Relationship Id="rId56" Type="http://schemas.openxmlformats.org/officeDocument/2006/relationships/image" Target="../media/image98.jpeg"/><Relationship Id="rId55" Type="http://schemas.openxmlformats.org/officeDocument/2006/relationships/image" Target="../media/image97.png"/><Relationship Id="rId54" Type="http://schemas.openxmlformats.org/officeDocument/2006/relationships/image" Target="../media/image96.jpeg"/><Relationship Id="rId53" Type="http://schemas.openxmlformats.org/officeDocument/2006/relationships/image" Target="../media/image95.png"/><Relationship Id="rId52" Type="http://schemas.openxmlformats.org/officeDocument/2006/relationships/image" Target="../media/image94.jpeg"/><Relationship Id="rId51" Type="http://schemas.openxmlformats.org/officeDocument/2006/relationships/image" Target="../media/image93.GIF"/><Relationship Id="rId50" Type="http://schemas.openxmlformats.org/officeDocument/2006/relationships/image" Target="../media/image92.png"/><Relationship Id="rId5" Type="http://schemas.openxmlformats.org/officeDocument/2006/relationships/image" Target="../media/image47.png"/><Relationship Id="rId49" Type="http://schemas.openxmlformats.org/officeDocument/2006/relationships/image" Target="../media/image91.png"/><Relationship Id="rId48" Type="http://schemas.openxmlformats.org/officeDocument/2006/relationships/image" Target="../media/image90.png"/><Relationship Id="rId47" Type="http://schemas.openxmlformats.org/officeDocument/2006/relationships/image" Target="../media/image89.png"/><Relationship Id="rId46" Type="http://schemas.openxmlformats.org/officeDocument/2006/relationships/image" Target="../media/image88.png"/><Relationship Id="rId45" Type="http://schemas.openxmlformats.org/officeDocument/2006/relationships/image" Target="../media/image87.png"/><Relationship Id="rId44" Type="http://schemas.openxmlformats.org/officeDocument/2006/relationships/image" Target="../media/image86.jpeg"/><Relationship Id="rId43" Type="http://schemas.openxmlformats.org/officeDocument/2006/relationships/image" Target="../media/image85.png"/><Relationship Id="rId42" Type="http://schemas.openxmlformats.org/officeDocument/2006/relationships/image" Target="../media/image84.png"/><Relationship Id="rId41" Type="http://schemas.openxmlformats.org/officeDocument/2006/relationships/image" Target="../media/image83.png"/><Relationship Id="rId40" Type="http://schemas.openxmlformats.org/officeDocument/2006/relationships/image" Target="../media/image82.png"/><Relationship Id="rId4" Type="http://schemas.openxmlformats.org/officeDocument/2006/relationships/image" Target="../media/image46.png"/><Relationship Id="rId39" Type="http://schemas.openxmlformats.org/officeDocument/2006/relationships/image" Target="../media/image81.jpeg"/><Relationship Id="rId38" Type="http://schemas.openxmlformats.org/officeDocument/2006/relationships/image" Target="../media/image80.png"/><Relationship Id="rId37" Type="http://schemas.openxmlformats.org/officeDocument/2006/relationships/image" Target="../media/image79.png"/><Relationship Id="rId36" Type="http://schemas.openxmlformats.org/officeDocument/2006/relationships/image" Target="../media/image78.png"/><Relationship Id="rId35" Type="http://schemas.openxmlformats.org/officeDocument/2006/relationships/image" Target="../media/image77.png"/><Relationship Id="rId34" Type="http://schemas.openxmlformats.org/officeDocument/2006/relationships/image" Target="../media/image76.GIF"/><Relationship Id="rId33" Type="http://schemas.openxmlformats.org/officeDocument/2006/relationships/image" Target="../media/image75.png"/><Relationship Id="rId32" Type="http://schemas.openxmlformats.org/officeDocument/2006/relationships/image" Target="../media/image74.GIF"/><Relationship Id="rId31" Type="http://schemas.openxmlformats.org/officeDocument/2006/relationships/image" Target="../media/image73.jpeg"/><Relationship Id="rId30" Type="http://schemas.openxmlformats.org/officeDocument/2006/relationships/image" Target="../media/image72.GIF"/><Relationship Id="rId3" Type="http://schemas.openxmlformats.org/officeDocument/2006/relationships/image" Target="../media/image45.png"/><Relationship Id="rId29" Type="http://schemas.openxmlformats.org/officeDocument/2006/relationships/image" Target="../media/image71.png"/><Relationship Id="rId28" Type="http://schemas.openxmlformats.org/officeDocument/2006/relationships/image" Target="../media/image70.GIF"/><Relationship Id="rId27" Type="http://schemas.openxmlformats.org/officeDocument/2006/relationships/image" Target="../media/image69.png"/><Relationship Id="rId26" Type="http://schemas.openxmlformats.org/officeDocument/2006/relationships/image" Target="../media/image68.jpeg"/><Relationship Id="rId25" Type="http://schemas.openxmlformats.org/officeDocument/2006/relationships/image" Target="../media/image67.jpeg"/><Relationship Id="rId24" Type="http://schemas.openxmlformats.org/officeDocument/2006/relationships/image" Target="../media/image66.png"/><Relationship Id="rId23" Type="http://schemas.openxmlformats.org/officeDocument/2006/relationships/image" Target="../media/image65.jpeg"/><Relationship Id="rId22" Type="http://schemas.openxmlformats.org/officeDocument/2006/relationships/image" Target="../media/image64.jpeg"/><Relationship Id="rId21" Type="http://schemas.openxmlformats.org/officeDocument/2006/relationships/image" Target="../media/image63.png"/><Relationship Id="rId20" Type="http://schemas.openxmlformats.org/officeDocument/2006/relationships/image" Target="../media/image62.png"/><Relationship Id="rId2" Type="http://schemas.openxmlformats.org/officeDocument/2006/relationships/image" Target="../media/image44.png"/><Relationship Id="rId19" Type="http://schemas.openxmlformats.org/officeDocument/2006/relationships/image" Target="../media/image61.jpeg"/><Relationship Id="rId18" Type="http://schemas.openxmlformats.org/officeDocument/2006/relationships/image" Target="../media/image60.jpeg"/><Relationship Id="rId17" Type="http://schemas.openxmlformats.org/officeDocument/2006/relationships/image" Target="../media/image59.png"/><Relationship Id="rId16" Type="http://schemas.openxmlformats.org/officeDocument/2006/relationships/image" Target="../media/image58.png"/><Relationship Id="rId15" Type="http://schemas.openxmlformats.org/officeDocument/2006/relationships/image" Target="../media/image57.png"/><Relationship Id="rId14" Type="http://schemas.openxmlformats.org/officeDocument/2006/relationships/image" Target="../media/image56.png"/><Relationship Id="rId13" Type="http://schemas.openxmlformats.org/officeDocument/2006/relationships/image" Target="../media/image55.jpeg"/><Relationship Id="rId12" Type="http://schemas.openxmlformats.org/officeDocument/2006/relationships/image" Target="../media/image54.png"/><Relationship Id="rId11" Type="http://schemas.openxmlformats.org/officeDocument/2006/relationships/image" Target="../media/image53.png"/><Relationship Id="rId10" Type="http://schemas.openxmlformats.org/officeDocument/2006/relationships/image" Target="../media/image52.jpeg"/><Relationship Id="rId1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4.jpeg"/><Relationship Id="rId8" Type="http://schemas.openxmlformats.org/officeDocument/2006/relationships/image" Target="../media/image113.jpeg"/><Relationship Id="rId7" Type="http://schemas.openxmlformats.org/officeDocument/2006/relationships/image" Target="../media/image112.png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Relationship Id="rId3" Type="http://schemas.openxmlformats.org/officeDocument/2006/relationships/image" Target="../media/image108.png"/><Relationship Id="rId25" Type="http://schemas.openxmlformats.org/officeDocument/2006/relationships/slideLayout" Target="../slideLayouts/slideLayout14.xml"/><Relationship Id="rId24" Type="http://schemas.openxmlformats.org/officeDocument/2006/relationships/image" Target="../media/image129.jpeg"/><Relationship Id="rId23" Type="http://schemas.openxmlformats.org/officeDocument/2006/relationships/image" Target="../media/image128.png"/><Relationship Id="rId22" Type="http://schemas.openxmlformats.org/officeDocument/2006/relationships/image" Target="../media/image127.png"/><Relationship Id="rId21" Type="http://schemas.openxmlformats.org/officeDocument/2006/relationships/image" Target="../media/image126.jpeg"/><Relationship Id="rId20" Type="http://schemas.openxmlformats.org/officeDocument/2006/relationships/image" Target="../media/image125.png"/><Relationship Id="rId2" Type="http://schemas.openxmlformats.org/officeDocument/2006/relationships/image" Target="../media/image107.png"/><Relationship Id="rId19" Type="http://schemas.openxmlformats.org/officeDocument/2006/relationships/image" Target="../media/image124.png"/><Relationship Id="rId18" Type="http://schemas.openxmlformats.org/officeDocument/2006/relationships/image" Target="../media/image123.jpeg"/><Relationship Id="rId17" Type="http://schemas.openxmlformats.org/officeDocument/2006/relationships/image" Target="../media/image122.png"/><Relationship Id="rId16" Type="http://schemas.openxmlformats.org/officeDocument/2006/relationships/image" Target="../media/image121.jpeg"/><Relationship Id="rId15" Type="http://schemas.openxmlformats.org/officeDocument/2006/relationships/image" Target="../media/image120.png"/><Relationship Id="rId14" Type="http://schemas.openxmlformats.org/officeDocument/2006/relationships/image" Target="../media/image119.jpeg"/><Relationship Id="rId13" Type="http://schemas.openxmlformats.org/officeDocument/2006/relationships/image" Target="../media/image118.png"/><Relationship Id="rId12" Type="http://schemas.openxmlformats.org/officeDocument/2006/relationships/image" Target="../media/image117.png"/><Relationship Id="rId11" Type="http://schemas.openxmlformats.org/officeDocument/2006/relationships/image" Target="../media/image116.jpeg"/><Relationship Id="rId10" Type="http://schemas.openxmlformats.org/officeDocument/2006/relationships/image" Target="../media/image115.png"/><Relationship Id="rId1" Type="http://schemas.openxmlformats.org/officeDocument/2006/relationships/image" Target="../media/image106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image" Target="../media/image1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7" Type="http://schemas.openxmlformats.org/officeDocument/2006/relationships/image" Target="../media/image140.jpeg"/><Relationship Id="rId6" Type="http://schemas.openxmlformats.org/officeDocument/2006/relationships/image" Target="../media/image139.jpeg"/><Relationship Id="rId5" Type="http://schemas.openxmlformats.org/officeDocument/2006/relationships/image" Target="../media/image138.png"/><Relationship Id="rId4" Type="http://schemas.openxmlformats.org/officeDocument/2006/relationships/image" Target="../media/image137.png"/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image" Target="../media/image134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9.jpeg"/><Relationship Id="rId8" Type="http://schemas.openxmlformats.org/officeDocument/2006/relationships/image" Target="../media/image148.jpeg"/><Relationship Id="rId7" Type="http://schemas.openxmlformats.org/officeDocument/2006/relationships/image" Target="../media/image147.png"/><Relationship Id="rId6" Type="http://schemas.openxmlformats.org/officeDocument/2006/relationships/image" Target="../media/image146.png"/><Relationship Id="rId5" Type="http://schemas.openxmlformats.org/officeDocument/2006/relationships/image" Target="../media/image145.jpeg"/><Relationship Id="rId4" Type="http://schemas.openxmlformats.org/officeDocument/2006/relationships/image" Target="../media/image144.png"/><Relationship Id="rId3" Type="http://schemas.openxmlformats.org/officeDocument/2006/relationships/image" Target="../media/image143.jpeg"/><Relationship Id="rId2" Type="http://schemas.openxmlformats.org/officeDocument/2006/relationships/image" Target="../media/image142.png"/><Relationship Id="rId16" Type="http://schemas.openxmlformats.org/officeDocument/2006/relationships/notesSlide" Target="../notesSlides/notesSlide4.xml"/><Relationship Id="rId15" Type="http://schemas.openxmlformats.org/officeDocument/2006/relationships/slideLayout" Target="../slideLayouts/slideLayout13.xml"/><Relationship Id="rId14" Type="http://schemas.openxmlformats.org/officeDocument/2006/relationships/image" Target="../media/image154.png"/><Relationship Id="rId13" Type="http://schemas.openxmlformats.org/officeDocument/2006/relationships/image" Target="../media/image153.png"/><Relationship Id="rId12" Type="http://schemas.openxmlformats.org/officeDocument/2006/relationships/image" Target="../media/image152.png"/><Relationship Id="rId11" Type="http://schemas.openxmlformats.org/officeDocument/2006/relationships/image" Target="../media/image151.png"/><Relationship Id="rId10" Type="http://schemas.openxmlformats.org/officeDocument/2006/relationships/image" Target="../media/image150.jpeg"/><Relationship Id="rId1" Type="http://schemas.openxmlformats.org/officeDocument/2006/relationships/image" Target="../media/image141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159.png"/><Relationship Id="rId4" Type="http://schemas.openxmlformats.org/officeDocument/2006/relationships/image" Target="../media/image158.jpeg"/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image" Target="../media/image155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Relationship Id="rId3" Type="http://schemas.openxmlformats.org/officeDocument/2006/relationships/image" Target="../media/image160.png"/><Relationship Id="rId2" Type="http://schemas.openxmlformats.org/officeDocument/2006/relationships/image" Target="../media/image156.png"/><Relationship Id="rId1" Type="http://schemas.openxmlformats.org/officeDocument/2006/relationships/image" Target="../media/image155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0.jpeg"/><Relationship Id="rId8" Type="http://schemas.openxmlformats.org/officeDocument/2006/relationships/image" Target="../media/image169.png"/><Relationship Id="rId7" Type="http://schemas.openxmlformats.org/officeDocument/2006/relationships/image" Target="../media/image168.png"/><Relationship Id="rId6" Type="http://schemas.openxmlformats.org/officeDocument/2006/relationships/image" Target="../media/image167.png"/><Relationship Id="rId5" Type="http://schemas.openxmlformats.org/officeDocument/2006/relationships/image" Target="../media/image166.jpeg"/><Relationship Id="rId4" Type="http://schemas.openxmlformats.org/officeDocument/2006/relationships/image" Target="../media/image165.jpeg"/><Relationship Id="rId3" Type="http://schemas.openxmlformats.org/officeDocument/2006/relationships/image" Target="../media/image161.jpeg"/><Relationship Id="rId2" Type="http://schemas.openxmlformats.org/officeDocument/2006/relationships/image" Target="../media/image164.png"/><Relationship Id="rId10" Type="http://schemas.openxmlformats.org/officeDocument/2006/relationships/slideLayout" Target="../slideLayouts/slideLayout13.xml"/><Relationship Id="rId1" Type="http://schemas.openxmlformats.org/officeDocument/2006/relationships/image" Target="../media/image163.jpe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4.xml"/><Relationship Id="rId8" Type="http://schemas.openxmlformats.org/officeDocument/2006/relationships/image" Target="../media/image176.jpeg"/><Relationship Id="rId7" Type="http://schemas.openxmlformats.org/officeDocument/2006/relationships/image" Target="../media/image175.jpeg"/><Relationship Id="rId6" Type="http://schemas.openxmlformats.org/officeDocument/2006/relationships/image" Target="../media/image174.png"/><Relationship Id="rId5" Type="http://schemas.openxmlformats.org/officeDocument/2006/relationships/image" Target="../media/image63.png"/><Relationship Id="rId4" Type="http://schemas.openxmlformats.org/officeDocument/2006/relationships/image" Target="../media/image173.png"/><Relationship Id="rId3" Type="http://schemas.openxmlformats.org/officeDocument/2006/relationships/image" Target="../media/image172.png"/><Relationship Id="rId2" Type="http://schemas.openxmlformats.org/officeDocument/2006/relationships/image" Target="../media/image97.png"/><Relationship Id="rId1" Type="http://schemas.openxmlformats.org/officeDocument/2006/relationships/image" Target="../media/image17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7" Type="http://schemas.openxmlformats.org/officeDocument/2006/relationships/image" Target="../media/image181.jpeg"/><Relationship Id="rId6" Type="http://schemas.openxmlformats.org/officeDocument/2006/relationships/image" Target="../media/image180.jpeg"/><Relationship Id="rId5" Type="http://schemas.openxmlformats.org/officeDocument/2006/relationships/image" Target="../media/image179.jpeg"/><Relationship Id="rId4" Type="http://schemas.openxmlformats.org/officeDocument/2006/relationships/image" Target="../media/image161.jpeg"/><Relationship Id="rId3" Type="http://schemas.openxmlformats.org/officeDocument/2006/relationships/image" Target="../media/image178.jpeg"/><Relationship Id="rId2" Type="http://schemas.openxmlformats.org/officeDocument/2006/relationships/image" Target="../media/image97.png"/><Relationship Id="rId1" Type="http://schemas.openxmlformats.org/officeDocument/2006/relationships/image" Target="../media/image17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183.jpeg"/><Relationship Id="rId1" Type="http://schemas.openxmlformats.org/officeDocument/2006/relationships/image" Target="../media/image182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2.jpeg"/><Relationship Id="rId8" Type="http://schemas.openxmlformats.org/officeDocument/2006/relationships/image" Target="../media/image191.png"/><Relationship Id="rId7" Type="http://schemas.openxmlformats.org/officeDocument/2006/relationships/image" Target="../media/image190.jpeg"/><Relationship Id="rId6" Type="http://schemas.openxmlformats.org/officeDocument/2006/relationships/image" Target="../media/image189.jpeg"/><Relationship Id="rId5" Type="http://schemas.openxmlformats.org/officeDocument/2006/relationships/image" Target="../media/image188.png"/><Relationship Id="rId4" Type="http://schemas.openxmlformats.org/officeDocument/2006/relationships/image" Target="../media/image187.png"/><Relationship Id="rId3" Type="http://schemas.openxmlformats.org/officeDocument/2006/relationships/image" Target="../media/image186.png"/><Relationship Id="rId20" Type="http://schemas.openxmlformats.org/officeDocument/2006/relationships/slideLayout" Target="../slideLayouts/slideLayout19.xml"/><Relationship Id="rId2" Type="http://schemas.openxmlformats.org/officeDocument/2006/relationships/image" Target="../media/image185.jpeg"/><Relationship Id="rId19" Type="http://schemas.openxmlformats.org/officeDocument/2006/relationships/image" Target="../media/image199.jpeg"/><Relationship Id="rId18" Type="http://schemas.openxmlformats.org/officeDocument/2006/relationships/image" Target="../media/image22.png"/><Relationship Id="rId17" Type="http://schemas.openxmlformats.org/officeDocument/2006/relationships/image" Target="../media/image198.png"/><Relationship Id="rId16" Type="http://schemas.openxmlformats.org/officeDocument/2006/relationships/image" Target="../media/image197.GIF"/><Relationship Id="rId15" Type="http://schemas.openxmlformats.org/officeDocument/2006/relationships/image" Target="../media/image196.png"/><Relationship Id="rId14" Type="http://schemas.openxmlformats.org/officeDocument/2006/relationships/image" Target="../media/image195.png"/><Relationship Id="rId13" Type="http://schemas.openxmlformats.org/officeDocument/2006/relationships/image" Target="../media/image194.png"/><Relationship Id="rId12" Type="http://schemas.openxmlformats.org/officeDocument/2006/relationships/image" Target="../media/image63.png"/><Relationship Id="rId11" Type="http://schemas.openxmlformats.org/officeDocument/2006/relationships/image" Target="../media/image193.png"/><Relationship Id="rId10" Type="http://schemas.openxmlformats.org/officeDocument/2006/relationships/image" Target="../media/image88.png"/><Relationship Id="rId1" Type="http://schemas.openxmlformats.org/officeDocument/2006/relationships/image" Target="../media/image18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201.jpeg"/><Relationship Id="rId1" Type="http://schemas.openxmlformats.org/officeDocument/2006/relationships/image" Target="../media/image20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203.png"/><Relationship Id="rId1" Type="http://schemas.openxmlformats.org/officeDocument/2006/relationships/image" Target="../media/image202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8.xml"/><Relationship Id="rId2" Type="http://schemas.openxmlformats.org/officeDocument/2006/relationships/image" Target="../media/image205.png"/><Relationship Id="rId1" Type="http://schemas.openxmlformats.org/officeDocument/2006/relationships/image" Target="../media/image204.jpe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209.jpeg"/><Relationship Id="rId3" Type="http://schemas.openxmlformats.org/officeDocument/2006/relationships/image" Target="../media/image208.jpeg"/><Relationship Id="rId2" Type="http://schemas.openxmlformats.org/officeDocument/2006/relationships/image" Target="../media/image207.jpeg"/><Relationship Id="rId1" Type="http://schemas.openxmlformats.org/officeDocument/2006/relationships/image" Target="../media/image206.jpe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213.jpeg"/><Relationship Id="rId3" Type="http://schemas.openxmlformats.org/officeDocument/2006/relationships/image" Target="../media/image212.jpeg"/><Relationship Id="rId2" Type="http://schemas.openxmlformats.org/officeDocument/2006/relationships/image" Target="../media/image211.jpeg"/><Relationship Id="rId1" Type="http://schemas.openxmlformats.org/officeDocument/2006/relationships/image" Target="../media/image2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png"/><Relationship Id="rId8" Type="http://schemas.openxmlformats.org/officeDocument/2006/relationships/image" Target="../media/image24.png"/><Relationship Id="rId7" Type="http://schemas.openxmlformats.org/officeDocument/2006/relationships/image" Target="../media/image23.png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1" Type="http://schemas.openxmlformats.org/officeDocument/2006/relationships/slideLayout" Target="../slideLayouts/slideLayout42.xml"/><Relationship Id="rId10" Type="http://schemas.openxmlformats.org/officeDocument/2006/relationships/themeOverride" Target="../theme/themeOverride1.xml"/><Relationship Id="rId1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7.xml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35.png"/><Relationship Id="rId2" Type="http://schemas.openxmlformats.org/officeDocument/2006/relationships/image" Target="../media/image9.png"/><Relationship Id="rId1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 noChangeArrowheads="1"/>
          </p:cNvSpPr>
          <p:nvPr>
            <p:ph type="ctrTitle"/>
          </p:nvPr>
        </p:nvSpPr>
        <p:spPr>
          <a:xfrm>
            <a:off x="533510" y="1524050"/>
            <a:ext cx="8305690" cy="1470025"/>
          </a:xfrm>
        </p:spPr>
        <p:txBody>
          <a:bodyPr/>
          <a:lstStyle/>
          <a:p>
            <a:pPr algn="r" eaLnBrk="1" hangingPunct="1"/>
            <a:r>
              <a:rPr lang="en-MY" altLang="en-US" b="1" i="1" dirty="0">
                <a:solidFill>
                  <a:schemeClr val="tx1"/>
                </a:solidFill>
              </a:rPr>
              <a:t>UTM in Brief</a:t>
            </a:r>
            <a:endParaRPr lang="en-MY" altLang="en-US" b="1" i="1" dirty="0">
              <a:solidFill>
                <a:schemeClr val="tx1"/>
              </a:solidFill>
            </a:endParaRPr>
          </a:p>
        </p:txBody>
      </p:sp>
      <p:pic>
        <p:nvPicPr>
          <p:cNvPr id="3075" name="Picture 2" descr="http://4.bp.blogspot.com/_Qo5rRXSw-H4/TDBFv14eCiI/AAAAAAAAAKQ/Y-FcsnxIpcY/s1600/UTM+LOGO+brand+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28600"/>
            <a:ext cx="3352800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Rectangle 3"/>
          <p:cNvSpPr>
            <a:spLocks noChangeArrowheads="1"/>
          </p:cNvSpPr>
          <p:nvPr/>
        </p:nvSpPr>
        <p:spPr bwMode="auto">
          <a:xfrm>
            <a:off x="5562574" y="4759325"/>
            <a:ext cx="3447282" cy="1152525"/>
          </a:xfrm>
          <a:prstGeom prst="rect">
            <a:avLst/>
          </a:prstGeom>
          <a:solidFill>
            <a:srgbClr val="63242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800000"/>
              </a:buClr>
              <a:buSzPct val="110000"/>
              <a:buFont typeface="Calibri" panose="020F0502020204030204" pitchFamily="34" charset="0"/>
              <a:buChar char="●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800000"/>
              </a:buClr>
              <a:buSzPct val="11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800000"/>
              </a:buClr>
              <a:buSzPct val="11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00000"/>
              </a:buClr>
              <a:buSzPct val="11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00000"/>
              </a:buClr>
              <a:buSzPct val="11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1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1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1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1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r">
              <a:buClrTx/>
              <a:buSzTx/>
              <a:buFont typeface="Arial" panose="020B0604020202020204" pitchFamily="34" charset="0"/>
              <a:buNone/>
            </a:pPr>
            <a:endParaRPr lang="en-US" altLang="en-US" sz="1600" b="1" dirty="0">
              <a:solidFill>
                <a:schemeClr val="bg1"/>
              </a:solidFill>
              <a:ea typeface="MS PGothic" panose="020B0600070205080204" pitchFamily="34" charset="-128"/>
            </a:endParaRPr>
          </a:p>
          <a:p>
            <a:pPr algn="r">
              <a:buClrTx/>
              <a:buSzTx/>
              <a:buFont typeface="Arial" panose="020B0604020202020204" pitchFamily="34" charset="0"/>
              <a:buNone/>
            </a:pPr>
            <a:r>
              <a:rPr lang="en-US" altLang="en-US" sz="1600" b="1" dirty="0">
                <a:solidFill>
                  <a:schemeClr val="bg1"/>
                </a:solidFill>
                <a:ea typeface="MS PGothic" panose="020B0600070205080204" pitchFamily="34" charset="-128"/>
              </a:rPr>
              <a:t>Prof </a:t>
            </a:r>
            <a:r>
              <a:rPr lang="en-US" altLang="en-US" sz="1600" b="1" dirty="0" err="1">
                <a:solidFill>
                  <a:schemeClr val="bg1"/>
                </a:solidFill>
                <a:ea typeface="MS PGothic" panose="020B0600070205080204" pitchFamily="34" charset="-128"/>
              </a:rPr>
              <a:t>Nordin</a:t>
            </a:r>
            <a:r>
              <a:rPr lang="en-US" altLang="en-US" sz="1600" b="1" dirty="0">
                <a:solidFill>
                  <a:schemeClr val="bg1"/>
                </a:solidFill>
                <a:ea typeface="MS PGothic" panose="020B0600070205080204" pitchFamily="34" charset="-128"/>
              </a:rPr>
              <a:t> </a:t>
            </a:r>
            <a:r>
              <a:rPr lang="en-US" altLang="en-US" sz="1600" b="1" dirty="0" err="1">
                <a:solidFill>
                  <a:schemeClr val="bg1"/>
                </a:solidFill>
                <a:ea typeface="MS PGothic" panose="020B0600070205080204" pitchFamily="34" charset="-128"/>
              </a:rPr>
              <a:t>Yahaya</a:t>
            </a:r>
            <a:endParaRPr lang="en-US" altLang="en-US" sz="1600" b="1" dirty="0">
              <a:solidFill>
                <a:schemeClr val="bg1"/>
              </a:solidFill>
              <a:ea typeface="MS PGothic" panose="020B0600070205080204" pitchFamily="34" charset="-128"/>
            </a:endParaRPr>
          </a:p>
          <a:p>
            <a:pPr algn="r">
              <a:buClrTx/>
              <a:buSzTx/>
              <a:buFont typeface="Arial" panose="020B0604020202020204" pitchFamily="34" charset="0"/>
              <a:buNone/>
            </a:pPr>
            <a:r>
              <a:rPr lang="en-US" altLang="en-US" sz="1200" b="1" dirty="0">
                <a:solidFill>
                  <a:schemeClr val="bg1"/>
                </a:solidFill>
                <a:ea typeface="MS PGothic" panose="020B0600070205080204" pitchFamily="34" charset="-128"/>
              </a:rPr>
              <a:t>Pro-Vice-Chancellor (International)</a:t>
            </a:r>
            <a:endParaRPr lang="en-US" altLang="en-US" sz="1200" b="1" dirty="0">
              <a:solidFill>
                <a:schemeClr val="bg1"/>
              </a:solidFill>
              <a:ea typeface="MS PGothic" panose="020B0600070205080204" pitchFamily="34" charset="-128"/>
            </a:endParaRPr>
          </a:p>
          <a:p>
            <a:pPr algn="r">
              <a:buClrTx/>
              <a:buSzTx/>
              <a:buFont typeface="Arial" panose="020B0604020202020204" pitchFamily="34" charset="0"/>
              <a:buNone/>
            </a:pPr>
            <a:r>
              <a:rPr lang="en-US" altLang="en-US" sz="1200" b="1" dirty="0" err="1">
                <a:solidFill>
                  <a:schemeClr val="bg1"/>
                </a:solidFill>
                <a:ea typeface="MS PGothic" panose="020B0600070205080204" pitchFamily="34" charset="-128"/>
              </a:rPr>
              <a:t>Universiti</a:t>
            </a:r>
            <a:r>
              <a:rPr lang="en-US" altLang="en-US" sz="1200" b="1" dirty="0">
                <a:solidFill>
                  <a:schemeClr val="bg1"/>
                </a:solidFill>
                <a:ea typeface="MS PGothic" panose="020B0600070205080204" pitchFamily="34" charset="-128"/>
              </a:rPr>
              <a:t> </a:t>
            </a:r>
            <a:r>
              <a:rPr lang="en-US" altLang="en-US" sz="1200" b="1" dirty="0" err="1">
                <a:solidFill>
                  <a:schemeClr val="bg1"/>
                </a:solidFill>
                <a:ea typeface="MS PGothic" panose="020B0600070205080204" pitchFamily="34" charset="-128"/>
              </a:rPr>
              <a:t>Teknologi</a:t>
            </a:r>
            <a:r>
              <a:rPr lang="en-US" altLang="en-US" sz="1200" b="1" dirty="0">
                <a:solidFill>
                  <a:schemeClr val="bg1"/>
                </a:solidFill>
                <a:ea typeface="MS PGothic" panose="020B0600070205080204" pitchFamily="34" charset="-128"/>
              </a:rPr>
              <a:t> Malaysia (UTM)</a:t>
            </a:r>
            <a:endParaRPr lang="en-US" altLang="en-US" sz="1200" b="1" dirty="0">
              <a:solidFill>
                <a:schemeClr val="bg1"/>
              </a:solidFill>
              <a:ea typeface="MS PGothic" panose="020B0600070205080204" pitchFamily="34" charset="-128"/>
            </a:endParaRPr>
          </a:p>
          <a:p>
            <a:pPr algn="r">
              <a:buClrTx/>
              <a:buSzTx/>
              <a:buFont typeface="Arial" panose="020B0604020202020204" pitchFamily="34" charset="0"/>
              <a:buNone/>
            </a:pPr>
            <a:endParaRPr lang="en-US" altLang="en-US" sz="1800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078" name="Rectangle 2"/>
          <p:cNvSpPr>
            <a:spLocks noChangeArrowheads="1"/>
          </p:cNvSpPr>
          <p:nvPr/>
        </p:nvSpPr>
        <p:spPr bwMode="auto">
          <a:xfrm>
            <a:off x="6813550" y="5711825"/>
            <a:ext cx="21510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00000"/>
              </a:buClr>
              <a:buSzPct val="110000"/>
              <a:buFont typeface="Calibri" panose="020F0502020204030204" pitchFamily="34" charset="0"/>
              <a:buChar char="●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800000"/>
              </a:buClr>
              <a:buSzPct val="11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800000"/>
              </a:buClr>
              <a:buSzPct val="11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00000"/>
              </a:buClr>
              <a:buSzPct val="11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00000"/>
              </a:buClr>
              <a:buSzPct val="11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1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1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1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1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endParaRPr lang="en-US" altLang="en-US" sz="160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31281" y="6048375"/>
            <a:ext cx="93326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MY" sz="1100" dirty="0">
                <a:latin typeface="+mj-lt"/>
              </a:rPr>
              <a:t>25 May 2017</a:t>
            </a:r>
            <a:endParaRPr lang="en-MY" sz="1100" dirty="0">
              <a:latin typeface="+mj-lt"/>
            </a:endParaRPr>
          </a:p>
        </p:txBody>
      </p:sp>
      <p:pic>
        <p:nvPicPr>
          <p:cNvPr id="10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772" y="4872831"/>
            <a:ext cx="1008063" cy="92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C:\Users\ACER\Downloads\18342265_1484792998218135_8437534865143352558_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5"/>
          <a:stretch>
            <a:fillRect/>
          </a:stretch>
        </p:blipFill>
        <p:spPr bwMode="auto">
          <a:xfrm>
            <a:off x="76318" y="2971812"/>
            <a:ext cx="5293062" cy="294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laureate.net/~/media/Images/LGG/Institutions/UNAB/large_qs_starts_600.ashx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17" b="25794"/>
          <a:stretch>
            <a:fillRect/>
          </a:stretch>
        </p:blipFill>
        <p:spPr bwMode="auto">
          <a:xfrm>
            <a:off x="-17123" y="6313787"/>
            <a:ext cx="1312610" cy="41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31667" t="69259" r="40001" b="15927"/>
          <a:stretch>
            <a:fillRect/>
          </a:stretch>
        </p:blipFill>
        <p:spPr>
          <a:xfrm>
            <a:off x="1259454" y="6255342"/>
            <a:ext cx="1676355" cy="493046"/>
          </a:xfrm>
          <a:prstGeom prst="rect">
            <a:avLst/>
          </a:prstGeom>
        </p:spPr>
      </p:pic>
      <p:pic>
        <p:nvPicPr>
          <p:cNvPr id="12" name="Picture 3" descr="SLIDE-COVE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svn.apache.org/repos/asf/openoffice/symphony/trunk/main/extras/source/gallery/arrows/A46-TrendArrow-Orange-GoUp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91213">
            <a:off x="1686851" y="5077694"/>
            <a:ext cx="1333546" cy="790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</p:pic>
      <p:pic>
        <p:nvPicPr>
          <p:cNvPr id="17413" name="Picture 2" descr="https://svn.apache.org/repos/asf/openoffice/symphony/trunk/main/extras/source/gallery/arrows/A46-TrendArrow-Orange-GoU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36448">
            <a:off x="2513928" y="4590355"/>
            <a:ext cx="2156859" cy="781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</p:pic>
      <p:sp>
        <p:nvSpPr>
          <p:cNvPr id="17414" name="AutoShape 6" descr="https://upload.wikimedia.org/wikipedia/commons/7/74/Glass_button_blue.svg"/>
          <p:cNvSpPr>
            <a:spLocks noChangeAspect="1" noChangeArrowheads="1"/>
          </p:cNvSpPr>
          <p:nvPr/>
        </p:nvSpPr>
        <p:spPr bwMode="auto">
          <a:xfrm>
            <a:off x="155575" y="-1485900"/>
            <a:ext cx="3095625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sp>
        <p:nvSpPr>
          <p:cNvPr id="17415" name="AutoShape 10" descr="https://upload.wikimedia.org/wikipedia/commons/7/74/Glass_button_blue.svg"/>
          <p:cNvSpPr>
            <a:spLocks noChangeAspect="1" noChangeArrowheads="1"/>
          </p:cNvSpPr>
          <p:nvPr/>
        </p:nvSpPr>
        <p:spPr bwMode="auto">
          <a:xfrm>
            <a:off x="460375" y="-1181100"/>
            <a:ext cx="3095625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sp>
        <p:nvSpPr>
          <p:cNvPr id="17421" name="Rectangle 34"/>
          <p:cNvSpPr>
            <a:spLocks noChangeArrowheads="1"/>
          </p:cNvSpPr>
          <p:nvPr/>
        </p:nvSpPr>
        <p:spPr bwMode="auto">
          <a:xfrm>
            <a:off x="5551487" y="1480146"/>
            <a:ext cx="1539875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ea typeface="MS PGothic" panose="020B0600070205080204" pitchFamily="34" charset="-128"/>
              </a:rPr>
              <a:t>2015</a:t>
            </a:r>
            <a:endParaRPr lang="en-US" altLang="en-US" dirty="0">
              <a:solidFill>
                <a:schemeClr val="bg1"/>
              </a:solidFill>
              <a:ea typeface="MS PGothic" panose="020B0600070205080204" pitchFamily="34" charset="-128"/>
            </a:endParaRPr>
          </a:p>
          <a:p>
            <a:pPr algn="ctr"/>
            <a:r>
              <a:rPr lang="en-US" sz="4000" dirty="0">
                <a:solidFill>
                  <a:schemeClr val="bg1"/>
                </a:solidFill>
                <a:ea typeface="MS PGothic" panose="020B0600070205080204" pitchFamily="34" charset="-128"/>
              </a:rPr>
              <a:t>100</a:t>
            </a:r>
            <a:endParaRPr lang="en-US" sz="4800" dirty="0">
              <a:solidFill>
                <a:schemeClr val="bg1"/>
              </a:solidFill>
              <a:ea typeface="MS PGothic" panose="020B0600070205080204" pitchFamily="34" charset="-128"/>
            </a:endParaRPr>
          </a:p>
        </p:txBody>
      </p:sp>
      <p:grpSp>
        <p:nvGrpSpPr>
          <p:cNvPr id="2" name="Group 1"/>
          <p:cNvGrpSpPr/>
          <p:nvPr/>
        </p:nvGrpSpPr>
        <p:grpSpPr bwMode="auto">
          <a:xfrm>
            <a:off x="2590852" y="3657594"/>
            <a:ext cx="1035371" cy="1032651"/>
            <a:chOff x="0" y="0"/>
            <a:chExt cx="1426092" cy="1410670"/>
          </a:xfrm>
        </p:grpSpPr>
        <p:grpSp>
          <p:nvGrpSpPr>
            <p:cNvPr id="3" name="Gruppieren 19"/>
            <p:cNvGrpSpPr/>
            <p:nvPr/>
          </p:nvGrpSpPr>
          <p:grpSpPr bwMode="auto">
            <a:xfrm>
              <a:off x="0" y="0"/>
              <a:ext cx="1426092" cy="1410670"/>
              <a:chOff x="0" y="0"/>
              <a:chExt cx="1454337" cy="1454337"/>
            </a:xfrm>
          </p:grpSpPr>
          <p:sp>
            <p:nvSpPr>
              <p:cNvPr id="17427" name="Freeform 6"/>
              <p:cNvSpPr>
                <a:spLocks noEditPoints="1" noChangeArrowheads="1"/>
              </p:cNvSpPr>
              <p:nvPr/>
            </p:nvSpPr>
            <p:spPr bwMode="auto">
              <a:xfrm>
                <a:off x="0" y="0"/>
                <a:ext cx="1454337" cy="1454337"/>
              </a:xfrm>
              <a:custGeom>
                <a:avLst/>
                <a:gdLst>
                  <a:gd name="T0" fmla="*/ 380 w 760"/>
                  <a:gd name="T1" fmla="*/ 0 h 760"/>
                  <a:gd name="T2" fmla="*/ 0 w 760"/>
                  <a:gd name="T3" fmla="*/ 380 h 760"/>
                  <a:gd name="T4" fmla="*/ 380 w 760"/>
                  <a:gd name="T5" fmla="*/ 760 h 760"/>
                  <a:gd name="T6" fmla="*/ 760 w 760"/>
                  <a:gd name="T7" fmla="*/ 380 h 760"/>
                  <a:gd name="T8" fmla="*/ 380 w 760"/>
                  <a:gd name="T9" fmla="*/ 0 h 760"/>
                  <a:gd name="T10" fmla="*/ 380 w 760"/>
                  <a:gd name="T11" fmla="*/ 673 h 760"/>
                  <a:gd name="T12" fmla="*/ 88 w 760"/>
                  <a:gd name="T13" fmla="*/ 380 h 760"/>
                  <a:gd name="T14" fmla="*/ 380 w 760"/>
                  <a:gd name="T15" fmla="*/ 87 h 760"/>
                  <a:gd name="T16" fmla="*/ 673 w 760"/>
                  <a:gd name="T17" fmla="*/ 380 h 760"/>
                  <a:gd name="T18" fmla="*/ 380 w 760"/>
                  <a:gd name="T19" fmla="*/ 673 h 76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60"/>
                  <a:gd name="T31" fmla="*/ 0 h 760"/>
                  <a:gd name="T32" fmla="*/ 760 w 760"/>
                  <a:gd name="T33" fmla="*/ 760 h 76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60" h="760">
                    <a:moveTo>
                      <a:pt x="380" y="0"/>
                    </a:moveTo>
                    <a:cubicBezTo>
                      <a:pt x="170" y="0"/>
                      <a:pt x="0" y="170"/>
                      <a:pt x="0" y="380"/>
                    </a:cubicBezTo>
                    <a:cubicBezTo>
                      <a:pt x="0" y="590"/>
                      <a:pt x="170" y="760"/>
                      <a:pt x="380" y="760"/>
                    </a:cubicBezTo>
                    <a:cubicBezTo>
                      <a:pt x="590" y="760"/>
                      <a:pt x="760" y="590"/>
                      <a:pt x="760" y="380"/>
                    </a:cubicBezTo>
                    <a:cubicBezTo>
                      <a:pt x="760" y="170"/>
                      <a:pt x="590" y="0"/>
                      <a:pt x="380" y="0"/>
                    </a:cubicBezTo>
                    <a:close/>
                    <a:moveTo>
                      <a:pt x="380" y="673"/>
                    </a:moveTo>
                    <a:cubicBezTo>
                      <a:pt x="219" y="673"/>
                      <a:pt x="88" y="542"/>
                      <a:pt x="88" y="380"/>
                    </a:cubicBezTo>
                    <a:cubicBezTo>
                      <a:pt x="88" y="218"/>
                      <a:pt x="219" y="87"/>
                      <a:pt x="380" y="87"/>
                    </a:cubicBezTo>
                    <a:cubicBezTo>
                      <a:pt x="542" y="87"/>
                      <a:pt x="673" y="218"/>
                      <a:pt x="673" y="380"/>
                    </a:cubicBezTo>
                    <a:cubicBezTo>
                      <a:pt x="673" y="542"/>
                      <a:pt x="542" y="673"/>
                      <a:pt x="380" y="673"/>
                    </a:cubicBezTo>
                    <a:close/>
                  </a:path>
                </a:pathLst>
              </a:custGeom>
              <a:solidFill>
                <a:srgbClr val="98480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200">
                  <a:solidFill>
                    <a:srgbClr val="000000"/>
                  </a:solidFill>
                  <a:ea typeface="MS PGothic" panose="020B0600070205080204" pitchFamily="34" charset="-128"/>
                </a:endParaRPr>
              </a:p>
            </p:txBody>
          </p:sp>
          <p:sp>
            <p:nvSpPr>
              <p:cNvPr id="17428" name="Oval 7"/>
              <p:cNvSpPr>
                <a:spLocks noChangeArrowheads="1"/>
              </p:cNvSpPr>
              <p:nvPr/>
            </p:nvSpPr>
            <p:spPr bwMode="auto">
              <a:xfrm>
                <a:off x="173726" y="174000"/>
                <a:ext cx="1119718" cy="1122149"/>
              </a:xfrm>
              <a:prstGeom prst="ellipse">
                <a:avLst/>
              </a:prstGeom>
              <a:solidFill>
                <a:srgbClr val="D9D9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200">
                  <a:solidFill>
                    <a:srgbClr val="000000"/>
                  </a:solidFill>
                  <a:ea typeface="MS PGothic" panose="020B0600070205080204" pitchFamily="34" charset="-128"/>
                </a:endParaRPr>
              </a:p>
            </p:txBody>
          </p:sp>
          <p:sp>
            <p:nvSpPr>
              <p:cNvPr id="17429" name="Textfeld 27"/>
              <p:cNvSpPr>
                <a:spLocks noChangeArrowheads="1"/>
              </p:cNvSpPr>
              <p:nvPr/>
            </p:nvSpPr>
            <p:spPr bwMode="auto">
              <a:xfrm>
                <a:off x="127741" y="278707"/>
                <a:ext cx="1127612" cy="5634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rgbClr val="974806"/>
                    </a:solidFill>
                    <a:latin typeface="Avenir Book" charset="0"/>
                    <a:ea typeface="MS PGothic" panose="020B0600070205080204" pitchFamily="34" charset="-128"/>
                    <a:sym typeface="Avenir Book" charset="0"/>
                  </a:rPr>
                  <a:t>#355</a:t>
                </a:r>
                <a:endParaRPr lang="en-US" sz="2000" b="1" dirty="0">
                  <a:solidFill>
                    <a:srgbClr val="974806"/>
                  </a:solidFill>
                  <a:latin typeface="Avenir Book" charset="0"/>
                  <a:ea typeface="MS PGothic" panose="020B0600070205080204" pitchFamily="34" charset="-128"/>
                  <a:sym typeface="Avenir Book" charset="0"/>
                </a:endParaRPr>
              </a:p>
            </p:txBody>
          </p:sp>
        </p:grpSp>
        <p:sp>
          <p:nvSpPr>
            <p:cNvPr id="17430" name="Textfeld 27"/>
            <p:cNvSpPr>
              <a:spLocks noChangeArrowheads="1"/>
            </p:cNvSpPr>
            <p:nvPr/>
          </p:nvSpPr>
          <p:spPr bwMode="auto">
            <a:xfrm>
              <a:off x="252214" y="791039"/>
              <a:ext cx="917846" cy="420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7F7F7F"/>
                  </a:solidFill>
                  <a:latin typeface="Avenir Book" charset="0"/>
                  <a:ea typeface="MS PGothic" panose="020B0600070205080204" pitchFamily="34" charset="-128"/>
                  <a:sym typeface="Avenir Book" charset="0"/>
                </a:rPr>
                <a:t>2013</a:t>
              </a:r>
              <a:endParaRPr lang="en-US" sz="1400" b="1" dirty="0">
                <a:solidFill>
                  <a:srgbClr val="7F7F7F"/>
                </a:solidFill>
                <a:latin typeface="Avenir Book" charset="0"/>
                <a:ea typeface="MS PGothic" panose="020B0600070205080204" pitchFamily="34" charset="-128"/>
                <a:sym typeface="Avenir Book" charset="0"/>
              </a:endParaRPr>
            </a:p>
          </p:txBody>
        </p:sp>
      </p:grpSp>
      <p:grpSp>
        <p:nvGrpSpPr>
          <p:cNvPr id="4" name="Group 52"/>
          <p:cNvGrpSpPr/>
          <p:nvPr/>
        </p:nvGrpSpPr>
        <p:grpSpPr bwMode="auto">
          <a:xfrm>
            <a:off x="4038614" y="2782661"/>
            <a:ext cx="1017223" cy="1027329"/>
            <a:chOff x="0" y="0"/>
            <a:chExt cx="1426092" cy="1410670"/>
          </a:xfrm>
        </p:grpSpPr>
        <p:grpSp>
          <p:nvGrpSpPr>
            <p:cNvPr id="5" name="Gruppieren 19"/>
            <p:cNvGrpSpPr/>
            <p:nvPr/>
          </p:nvGrpSpPr>
          <p:grpSpPr bwMode="auto">
            <a:xfrm>
              <a:off x="0" y="0"/>
              <a:ext cx="1426092" cy="1410670"/>
              <a:chOff x="0" y="0"/>
              <a:chExt cx="1454337" cy="1454337"/>
            </a:xfrm>
          </p:grpSpPr>
          <p:sp>
            <p:nvSpPr>
              <p:cNvPr id="17433" name="Freeform 6"/>
              <p:cNvSpPr>
                <a:spLocks noEditPoints="1" noChangeArrowheads="1"/>
              </p:cNvSpPr>
              <p:nvPr/>
            </p:nvSpPr>
            <p:spPr bwMode="auto">
              <a:xfrm>
                <a:off x="0" y="0"/>
                <a:ext cx="1454337" cy="1454337"/>
              </a:xfrm>
              <a:custGeom>
                <a:avLst/>
                <a:gdLst>
                  <a:gd name="T0" fmla="*/ 380 w 760"/>
                  <a:gd name="T1" fmla="*/ 0 h 760"/>
                  <a:gd name="T2" fmla="*/ 0 w 760"/>
                  <a:gd name="T3" fmla="*/ 380 h 760"/>
                  <a:gd name="T4" fmla="*/ 380 w 760"/>
                  <a:gd name="T5" fmla="*/ 760 h 760"/>
                  <a:gd name="T6" fmla="*/ 760 w 760"/>
                  <a:gd name="T7" fmla="*/ 380 h 760"/>
                  <a:gd name="T8" fmla="*/ 380 w 760"/>
                  <a:gd name="T9" fmla="*/ 0 h 760"/>
                  <a:gd name="T10" fmla="*/ 380 w 760"/>
                  <a:gd name="T11" fmla="*/ 673 h 760"/>
                  <a:gd name="T12" fmla="*/ 88 w 760"/>
                  <a:gd name="T13" fmla="*/ 380 h 760"/>
                  <a:gd name="T14" fmla="*/ 380 w 760"/>
                  <a:gd name="T15" fmla="*/ 87 h 760"/>
                  <a:gd name="T16" fmla="*/ 673 w 760"/>
                  <a:gd name="T17" fmla="*/ 380 h 760"/>
                  <a:gd name="T18" fmla="*/ 380 w 760"/>
                  <a:gd name="T19" fmla="*/ 673 h 76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60"/>
                  <a:gd name="T31" fmla="*/ 0 h 760"/>
                  <a:gd name="T32" fmla="*/ 760 w 760"/>
                  <a:gd name="T33" fmla="*/ 760 h 76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60" h="760">
                    <a:moveTo>
                      <a:pt x="380" y="0"/>
                    </a:moveTo>
                    <a:cubicBezTo>
                      <a:pt x="170" y="0"/>
                      <a:pt x="0" y="170"/>
                      <a:pt x="0" y="380"/>
                    </a:cubicBezTo>
                    <a:cubicBezTo>
                      <a:pt x="0" y="590"/>
                      <a:pt x="170" y="760"/>
                      <a:pt x="380" y="760"/>
                    </a:cubicBezTo>
                    <a:cubicBezTo>
                      <a:pt x="590" y="760"/>
                      <a:pt x="760" y="590"/>
                      <a:pt x="760" y="380"/>
                    </a:cubicBezTo>
                    <a:cubicBezTo>
                      <a:pt x="760" y="170"/>
                      <a:pt x="590" y="0"/>
                      <a:pt x="380" y="0"/>
                    </a:cubicBezTo>
                    <a:close/>
                    <a:moveTo>
                      <a:pt x="380" y="673"/>
                    </a:moveTo>
                    <a:cubicBezTo>
                      <a:pt x="219" y="673"/>
                      <a:pt x="88" y="542"/>
                      <a:pt x="88" y="380"/>
                    </a:cubicBezTo>
                    <a:cubicBezTo>
                      <a:pt x="88" y="218"/>
                      <a:pt x="219" y="87"/>
                      <a:pt x="380" y="87"/>
                    </a:cubicBezTo>
                    <a:cubicBezTo>
                      <a:pt x="542" y="87"/>
                      <a:pt x="673" y="218"/>
                      <a:pt x="673" y="380"/>
                    </a:cubicBezTo>
                    <a:cubicBezTo>
                      <a:pt x="673" y="542"/>
                      <a:pt x="542" y="673"/>
                      <a:pt x="380" y="673"/>
                    </a:cubicBezTo>
                    <a:close/>
                  </a:path>
                </a:pathLst>
              </a:custGeom>
              <a:solidFill>
                <a:srgbClr val="974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200">
                  <a:solidFill>
                    <a:srgbClr val="000000"/>
                  </a:solidFill>
                  <a:ea typeface="MS PGothic" panose="020B0600070205080204" pitchFamily="34" charset="-128"/>
                </a:endParaRPr>
              </a:p>
            </p:txBody>
          </p:sp>
          <p:sp>
            <p:nvSpPr>
              <p:cNvPr id="17434" name="Oval 7"/>
              <p:cNvSpPr>
                <a:spLocks noChangeArrowheads="1"/>
              </p:cNvSpPr>
              <p:nvPr/>
            </p:nvSpPr>
            <p:spPr bwMode="auto">
              <a:xfrm>
                <a:off x="173726" y="174000"/>
                <a:ext cx="1119718" cy="1122149"/>
              </a:xfrm>
              <a:prstGeom prst="ellipse">
                <a:avLst/>
              </a:prstGeom>
              <a:solidFill>
                <a:srgbClr val="D9D9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200">
                  <a:solidFill>
                    <a:srgbClr val="000000"/>
                  </a:solidFill>
                  <a:ea typeface="MS PGothic" panose="020B0600070205080204" pitchFamily="34" charset="-128"/>
                </a:endParaRPr>
              </a:p>
            </p:txBody>
          </p:sp>
          <p:sp>
            <p:nvSpPr>
              <p:cNvPr id="17435" name="Textfeld 27"/>
              <p:cNvSpPr>
                <a:spLocks noChangeArrowheads="1"/>
              </p:cNvSpPr>
              <p:nvPr/>
            </p:nvSpPr>
            <p:spPr bwMode="auto">
              <a:xfrm>
                <a:off x="127741" y="291801"/>
                <a:ext cx="1127613" cy="5664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rgbClr val="974806"/>
                    </a:solidFill>
                    <a:latin typeface="Avenir Book" charset="0"/>
                    <a:ea typeface="MS PGothic" panose="020B0600070205080204" pitchFamily="34" charset="-128"/>
                    <a:sym typeface="Avenir Book" charset="0"/>
                  </a:rPr>
                  <a:t>#303</a:t>
                </a:r>
                <a:endParaRPr lang="en-US" sz="2000" b="1" dirty="0">
                  <a:solidFill>
                    <a:srgbClr val="974806"/>
                  </a:solidFill>
                  <a:latin typeface="Avenir Book" charset="0"/>
                  <a:ea typeface="MS PGothic" panose="020B0600070205080204" pitchFamily="34" charset="-128"/>
                  <a:sym typeface="Avenir Book" charset="0"/>
                </a:endParaRPr>
              </a:p>
            </p:txBody>
          </p:sp>
        </p:grpSp>
        <p:sp>
          <p:nvSpPr>
            <p:cNvPr id="17436" name="Textfeld 27"/>
            <p:cNvSpPr>
              <a:spLocks noChangeArrowheads="1"/>
            </p:cNvSpPr>
            <p:nvPr/>
          </p:nvSpPr>
          <p:spPr bwMode="auto">
            <a:xfrm>
              <a:off x="252214" y="791039"/>
              <a:ext cx="917846" cy="349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7F7F7F"/>
                  </a:solidFill>
                  <a:latin typeface="Avenir Book" charset="0"/>
                  <a:ea typeface="MS PGothic" panose="020B0600070205080204" pitchFamily="34" charset="-128"/>
                  <a:sym typeface="Avenir Book" charset="0"/>
                </a:rPr>
                <a:t>2015</a:t>
              </a:r>
              <a:endParaRPr lang="en-US" sz="1400" b="1" dirty="0">
                <a:solidFill>
                  <a:srgbClr val="7F7F7F"/>
                </a:solidFill>
                <a:latin typeface="Avenir Book" charset="0"/>
                <a:ea typeface="MS PGothic" panose="020B0600070205080204" pitchFamily="34" charset="-128"/>
                <a:sym typeface="Avenir Book" charset="0"/>
              </a:endParaRPr>
            </a:p>
          </p:txBody>
        </p:sp>
      </p:grpSp>
      <p:grpSp>
        <p:nvGrpSpPr>
          <p:cNvPr id="6" name="Group 58"/>
          <p:cNvGrpSpPr/>
          <p:nvPr/>
        </p:nvGrpSpPr>
        <p:grpSpPr bwMode="auto">
          <a:xfrm>
            <a:off x="5562574" y="1981238"/>
            <a:ext cx="1051521" cy="1064076"/>
            <a:chOff x="0" y="0"/>
            <a:chExt cx="1426092" cy="1410670"/>
          </a:xfrm>
        </p:grpSpPr>
        <p:grpSp>
          <p:nvGrpSpPr>
            <p:cNvPr id="7" name="Gruppieren 19"/>
            <p:cNvGrpSpPr/>
            <p:nvPr/>
          </p:nvGrpSpPr>
          <p:grpSpPr bwMode="auto">
            <a:xfrm>
              <a:off x="0" y="0"/>
              <a:ext cx="1426092" cy="1410670"/>
              <a:chOff x="0" y="0"/>
              <a:chExt cx="1454337" cy="1454337"/>
            </a:xfrm>
          </p:grpSpPr>
          <p:sp>
            <p:nvSpPr>
              <p:cNvPr id="17439" name="Freeform 6"/>
              <p:cNvSpPr>
                <a:spLocks noEditPoints="1" noChangeArrowheads="1"/>
              </p:cNvSpPr>
              <p:nvPr/>
            </p:nvSpPr>
            <p:spPr bwMode="auto">
              <a:xfrm>
                <a:off x="0" y="0"/>
                <a:ext cx="1454337" cy="1454337"/>
              </a:xfrm>
              <a:custGeom>
                <a:avLst/>
                <a:gdLst>
                  <a:gd name="T0" fmla="*/ 380 w 760"/>
                  <a:gd name="T1" fmla="*/ 0 h 760"/>
                  <a:gd name="T2" fmla="*/ 0 w 760"/>
                  <a:gd name="T3" fmla="*/ 380 h 760"/>
                  <a:gd name="T4" fmla="*/ 380 w 760"/>
                  <a:gd name="T5" fmla="*/ 760 h 760"/>
                  <a:gd name="T6" fmla="*/ 760 w 760"/>
                  <a:gd name="T7" fmla="*/ 380 h 760"/>
                  <a:gd name="T8" fmla="*/ 380 w 760"/>
                  <a:gd name="T9" fmla="*/ 0 h 760"/>
                  <a:gd name="T10" fmla="*/ 380 w 760"/>
                  <a:gd name="T11" fmla="*/ 673 h 760"/>
                  <a:gd name="T12" fmla="*/ 88 w 760"/>
                  <a:gd name="T13" fmla="*/ 380 h 760"/>
                  <a:gd name="T14" fmla="*/ 380 w 760"/>
                  <a:gd name="T15" fmla="*/ 87 h 760"/>
                  <a:gd name="T16" fmla="*/ 673 w 760"/>
                  <a:gd name="T17" fmla="*/ 380 h 760"/>
                  <a:gd name="T18" fmla="*/ 380 w 760"/>
                  <a:gd name="T19" fmla="*/ 673 h 76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60"/>
                  <a:gd name="T31" fmla="*/ 0 h 760"/>
                  <a:gd name="T32" fmla="*/ 760 w 760"/>
                  <a:gd name="T33" fmla="*/ 760 h 76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60" h="760">
                    <a:moveTo>
                      <a:pt x="380" y="0"/>
                    </a:moveTo>
                    <a:cubicBezTo>
                      <a:pt x="170" y="0"/>
                      <a:pt x="0" y="170"/>
                      <a:pt x="0" y="380"/>
                    </a:cubicBezTo>
                    <a:cubicBezTo>
                      <a:pt x="0" y="590"/>
                      <a:pt x="170" y="760"/>
                      <a:pt x="380" y="760"/>
                    </a:cubicBezTo>
                    <a:cubicBezTo>
                      <a:pt x="590" y="760"/>
                      <a:pt x="760" y="590"/>
                      <a:pt x="760" y="380"/>
                    </a:cubicBezTo>
                    <a:cubicBezTo>
                      <a:pt x="760" y="170"/>
                      <a:pt x="590" y="0"/>
                      <a:pt x="380" y="0"/>
                    </a:cubicBezTo>
                    <a:close/>
                    <a:moveTo>
                      <a:pt x="380" y="673"/>
                    </a:moveTo>
                    <a:cubicBezTo>
                      <a:pt x="219" y="673"/>
                      <a:pt x="88" y="542"/>
                      <a:pt x="88" y="380"/>
                    </a:cubicBezTo>
                    <a:cubicBezTo>
                      <a:pt x="88" y="218"/>
                      <a:pt x="219" y="87"/>
                      <a:pt x="380" y="87"/>
                    </a:cubicBezTo>
                    <a:cubicBezTo>
                      <a:pt x="542" y="87"/>
                      <a:pt x="673" y="218"/>
                      <a:pt x="673" y="380"/>
                    </a:cubicBezTo>
                    <a:cubicBezTo>
                      <a:pt x="673" y="542"/>
                      <a:pt x="542" y="673"/>
                      <a:pt x="380" y="673"/>
                    </a:cubicBezTo>
                    <a:close/>
                  </a:path>
                </a:pathLst>
              </a:custGeom>
              <a:solidFill>
                <a:srgbClr val="98480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200">
                  <a:solidFill>
                    <a:srgbClr val="000000"/>
                  </a:solidFill>
                  <a:ea typeface="MS PGothic" panose="020B0600070205080204" pitchFamily="34" charset="-128"/>
                </a:endParaRPr>
              </a:p>
            </p:txBody>
          </p:sp>
          <p:sp>
            <p:nvSpPr>
              <p:cNvPr id="17440" name="Oval 7"/>
              <p:cNvSpPr>
                <a:spLocks noChangeArrowheads="1"/>
              </p:cNvSpPr>
              <p:nvPr/>
            </p:nvSpPr>
            <p:spPr bwMode="auto">
              <a:xfrm>
                <a:off x="173726" y="174000"/>
                <a:ext cx="1119718" cy="1122149"/>
              </a:xfrm>
              <a:prstGeom prst="ellipse">
                <a:avLst/>
              </a:prstGeom>
              <a:solidFill>
                <a:srgbClr val="D9D9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200">
                  <a:solidFill>
                    <a:srgbClr val="000000"/>
                  </a:solidFill>
                  <a:ea typeface="MS PGothic" panose="020B0600070205080204" pitchFamily="34" charset="-128"/>
                </a:endParaRPr>
              </a:p>
            </p:txBody>
          </p:sp>
          <p:sp>
            <p:nvSpPr>
              <p:cNvPr id="17441" name="Textfeld 27"/>
              <p:cNvSpPr>
                <a:spLocks noChangeArrowheads="1"/>
              </p:cNvSpPr>
              <p:nvPr/>
            </p:nvSpPr>
            <p:spPr bwMode="auto">
              <a:xfrm>
                <a:off x="153644" y="278707"/>
                <a:ext cx="1127612" cy="5468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rgbClr val="974806"/>
                    </a:solidFill>
                    <a:latin typeface="Avenir Book" charset="0"/>
                    <a:ea typeface="MS PGothic" panose="020B0600070205080204" pitchFamily="34" charset="-128"/>
                    <a:sym typeface="Avenir Book" charset="0"/>
                  </a:rPr>
                  <a:t>#288</a:t>
                </a:r>
                <a:endParaRPr lang="en-US" sz="2000" b="1" dirty="0">
                  <a:solidFill>
                    <a:srgbClr val="974806"/>
                  </a:solidFill>
                  <a:latin typeface="Avenir Book" charset="0"/>
                  <a:ea typeface="MS PGothic" panose="020B0600070205080204" pitchFamily="34" charset="-128"/>
                  <a:sym typeface="Avenir Book" charset="0"/>
                </a:endParaRPr>
              </a:p>
            </p:txBody>
          </p:sp>
        </p:grpSp>
        <p:sp>
          <p:nvSpPr>
            <p:cNvPr id="17442" name="Textfeld 27"/>
            <p:cNvSpPr>
              <a:spLocks noChangeArrowheads="1"/>
            </p:cNvSpPr>
            <p:nvPr/>
          </p:nvSpPr>
          <p:spPr bwMode="auto">
            <a:xfrm>
              <a:off x="252214" y="791037"/>
              <a:ext cx="917846" cy="4010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7F7F7F"/>
                  </a:solidFill>
                  <a:latin typeface="Avenir Book" charset="0"/>
                  <a:ea typeface="MS PGothic" panose="020B0600070205080204" pitchFamily="34" charset="-128"/>
                  <a:sym typeface="Avenir Book" charset="0"/>
                </a:rPr>
                <a:t>2016</a:t>
              </a:r>
              <a:endParaRPr lang="en-US" sz="1400" b="1" dirty="0">
                <a:solidFill>
                  <a:srgbClr val="7F7F7F"/>
                </a:solidFill>
                <a:latin typeface="Avenir Book" charset="0"/>
                <a:ea typeface="MS PGothic" panose="020B0600070205080204" pitchFamily="34" charset="-128"/>
                <a:sym typeface="Avenir Book" charset="0"/>
              </a:endParaRPr>
            </a:p>
          </p:txBody>
        </p:sp>
      </p:grpSp>
      <p:grpSp>
        <p:nvGrpSpPr>
          <p:cNvPr id="16" name="Group 58"/>
          <p:cNvGrpSpPr/>
          <p:nvPr/>
        </p:nvGrpSpPr>
        <p:grpSpPr bwMode="auto">
          <a:xfrm>
            <a:off x="7162732" y="1143060"/>
            <a:ext cx="1069901" cy="1082675"/>
            <a:chOff x="0" y="0"/>
            <a:chExt cx="1426092" cy="1410670"/>
          </a:xfrm>
        </p:grpSpPr>
        <p:grpSp>
          <p:nvGrpSpPr>
            <p:cNvPr id="17" name="Gruppieren 19"/>
            <p:cNvGrpSpPr/>
            <p:nvPr/>
          </p:nvGrpSpPr>
          <p:grpSpPr bwMode="auto">
            <a:xfrm>
              <a:off x="0" y="0"/>
              <a:ext cx="1426092" cy="1410670"/>
              <a:chOff x="0" y="0"/>
              <a:chExt cx="1454337" cy="1454337"/>
            </a:xfrm>
          </p:grpSpPr>
          <p:sp>
            <p:nvSpPr>
              <p:cNvPr id="69" name="Freeform 6"/>
              <p:cNvSpPr>
                <a:spLocks noEditPoints="1" noChangeArrowheads="1"/>
              </p:cNvSpPr>
              <p:nvPr/>
            </p:nvSpPr>
            <p:spPr bwMode="auto">
              <a:xfrm>
                <a:off x="0" y="0"/>
                <a:ext cx="1454337" cy="1454337"/>
              </a:xfrm>
              <a:custGeom>
                <a:avLst/>
                <a:gdLst>
                  <a:gd name="T0" fmla="*/ 380 w 760"/>
                  <a:gd name="T1" fmla="*/ 0 h 760"/>
                  <a:gd name="T2" fmla="*/ 0 w 760"/>
                  <a:gd name="T3" fmla="*/ 380 h 760"/>
                  <a:gd name="T4" fmla="*/ 380 w 760"/>
                  <a:gd name="T5" fmla="*/ 760 h 760"/>
                  <a:gd name="T6" fmla="*/ 760 w 760"/>
                  <a:gd name="T7" fmla="*/ 380 h 760"/>
                  <a:gd name="T8" fmla="*/ 380 w 760"/>
                  <a:gd name="T9" fmla="*/ 0 h 760"/>
                  <a:gd name="T10" fmla="*/ 380 w 760"/>
                  <a:gd name="T11" fmla="*/ 673 h 760"/>
                  <a:gd name="T12" fmla="*/ 88 w 760"/>
                  <a:gd name="T13" fmla="*/ 380 h 760"/>
                  <a:gd name="T14" fmla="*/ 380 w 760"/>
                  <a:gd name="T15" fmla="*/ 87 h 760"/>
                  <a:gd name="T16" fmla="*/ 673 w 760"/>
                  <a:gd name="T17" fmla="*/ 380 h 760"/>
                  <a:gd name="T18" fmla="*/ 380 w 760"/>
                  <a:gd name="T19" fmla="*/ 673 h 76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60"/>
                  <a:gd name="T31" fmla="*/ 0 h 760"/>
                  <a:gd name="T32" fmla="*/ 760 w 760"/>
                  <a:gd name="T33" fmla="*/ 760 h 76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60" h="760">
                    <a:moveTo>
                      <a:pt x="380" y="0"/>
                    </a:moveTo>
                    <a:cubicBezTo>
                      <a:pt x="170" y="0"/>
                      <a:pt x="0" y="170"/>
                      <a:pt x="0" y="380"/>
                    </a:cubicBezTo>
                    <a:cubicBezTo>
                      <a:pt x="0" y="590"/>
                      <a:pt x="170" y="760"/>
                      <a:pt x="380" y="760"/>
                    </a:cubicBezTo>
                    <a:cubicBezTo>
                      <a:pt x="590" y="760"/>
                      <a:pt x="760" y="590"/>
                      <a:pt x="760" y="380"/>
                    </a:cubicBezTo>
                    <a:cubicBezTo>
                      <a:pt x="760" y="170"/>
                      <a:pt x="590" y="0"/>
                      <a:pt x="380" y="0"/>
                    </a:cubicBezTo>
                    <a:close/>
                    <a:moveTo>
                      <a:pt x="380" y="673"/>
                    </a:moveTo>
                    <a:cubicBezTo>
                      <a:pt x="219" y="673"/>
                      <a:pt x="88" y="542"/>
                      <a:pt x="88" y="380"/>
                    </a:cubicBezTo>
                    <a:cubicBezTo>
                      <a:pt x="88" y="218"/>
                      <a:pt x="219" y="87"/>
                      <a:pt x="380" y="87"/>
                    </a:cubicBezTo>
                    <a:cubicBezTo>
                      <a:pt x="542" y="87"/>
                      <a:pt x="673" y="218"/>
                      <a:pt x="673" y="380"/>
                    </a:cubicBezTo>
                    <a:cubicBezTo>
                      <a:pt x="673" y="542"/>
                      <a:pt x="542" y="673"/>
                      <a:pt x="380" y="673"/>
                    </a:cubicBezTo>
                    <a:close/>
                  </a:path>
                </a:pathLst>
              </a:custGeom>
              <a:solidFill>
                <a:srgbClr val="98480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200">
                  <a:solidFill>
                    <a:srgbClr val="000000"/>
                  </a:solidFill>
                  <a:ea typeface="MS PGothic" panose="020B0600070205080204" pitchFamily="34" charset="-128"/>
                </a:endParaRPr>
              </a:p>
            </p:txBody>
          </p:sp>
          <p:sp>
            <p:nvSpPr>
              <p:cNvPr id="70" name="Oval 7"/>
              <p:cNvSpPr>
                <a:spLocks noChangeArrowheads="1"/>
              </p:cNvSpPr>
              <p:nvPr/>
            </p:nvSpPr>
            <p:spPr bwMode="auto">
              <a:xfrm>
                <a:off x="173726" y="174000"/>
                <a:ext cx="1119718" cy="1122149"/>
              </a:xfrm>
              <a:prstGeom prst="ellipse">
                <a:avLst/>
              </a:prstGeom>
              <a:solidFill>
                <a:srgbClr val="D9D9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200">
                  <a:solidFill>
                    <a:srgbClr val="000000"/>
                  </a:solidFill>
                  <a:ea typeface="MS PGothic" panose="020B0600070205080204" pitchFamily="34" charset="-128"/>
                </a:endParaRPr>
              </a:p>
            </p:txBody>
          </p:sp>
          <p:sp>
            <p:nvSpPr>
              <p:cNvPr id="71" name="Textfeld 27"/>
              <p:cNvSpPr>
                <a:spLocks noChangeArrowheads="1"/>
              </p:cNvSpPr>
              <p:nvPr/>
            </p:nvSpPr>
            <p:spPr bwMode="auto">
              <a:xfrm>
                <a:off x="153644" y="278707"/>
                <a:ext cx="1127612" cy="5374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rgbClr val="974806"/>
                    </a:solidFill>
                    <a:latin typeface="Avenir Book" charset="0"/>
                    <a:ea typeface="MS PGothic" panose="020B0600070205080204" pitchFamily="34" charset="-128"/>
                    <a:sym typeface="Avenir Book" charset="0"/>
                  </a:rPr>
                  <a:t>#253</a:t>
                </a:r>
                <a:endParaRPr lang="en-US" sz="2000" b="1" dirty="0">
                  <a:solidFill>
                    <a:srgbClr val="974806"/>
                  </a:solidFill>
                  <a:latin typeface="Avenir Book" charset="0"/>
                  <a:ea typeface="MS PGothic" panose="020B0600070205080204" pitchFamily="34" charset="-128"/>
                  <a:sym typeface="Avenir Book" charset="0"/>
                </a:endParaRPr>
              </a:p>
            </p:txBody>
          </p:sp>
        </p:grpSp>
        <p:sp>
          <p:nvSpPr>
            <p:cNvPr id="68" name="Textfeld 27"/>
            <p:cNvSpPr>
              <a:spLocks noChangeArrowheads="1"/>
            </p:cNvSpPr>
            <p:nvPr/>
          </p:nvSpPr>
          <p:spPr bwMode="auto">
            <a:xfrm>
              <a:off x="252214" y="791037"/>
              <a:ext cx="917846" cy="4010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7F7F7F"/>
                  </a:solidFill>
                  <a:latin typeface="Avenir Book" charset="0"/>
                  <a:ea typeface="MS PGothic" panose="020B0600070205080204" pitchFamily="34" charset="-128"/>
                  <a:sym typeface="Avenir Book" charset="0"/>
                </a:rPr>
                <a:t>2017</a:t>
              </a:r>
              <a:endParaRPr lang="en-US" sz="1400" b="1" dirty="0">
                <a:solidFill>
                  <a:srgbClr val="7F7F7F"/>
                </a:solidFill>
                <a:latin typeface="Avenir Book" charset="0"/>
                <a:ea typeface="MS PGothic" panose="020B0600070205080204" pitchFamily="34" charset="-128"/>
                <a:sym typeface="Avenir Book" charset="0"/>
              </a:endParaRPr>
            </a:p>
          </p:txBody>
        </p:sp>
      </p:grpSp>
      <p:sp>
        <p:nvSpPr>
          <p:cNvPr id="91" name="Snip Diagonal Corner Rectangle 8"/>
          <p:cNvSpPr>
            <a:spLocks noChangeArrowheads="1"/>
          </p:cNvSpPr>
          <p:nvPr/>
        </p:nvSpPr>
        <p:spPr bwMode="auto">
          <a:xfrm>
            <a:off x="28386" y="-19490"/>
            <a:ext cx="6613471" cy="642937"/>
          </a:xfrm>
          <a:custGeom>
            <a:avLst/>
            <a:gdLst>
              <a:gd name="T0" fmla="*/ 0 w 4648200"/>
              <a:gd name="T1" fmla="*/ 0 h 609600"/>
              <a:gd name="T2" fmla="*/ 37240838 w 4648200"/>
              <a:gd name="T3" fmla="*/ 0 h 609600"/>
              <a:gd name="T4" fmla="*/ 38073051 w 4648200"/>
              <a:gd name="T5" fmla="*/ 125734 h 609600"/>
              <a:gd name="T6" fmla="*/ 38073051 w 4648200"/>
              <a:gd name="T7" fmla="*/ 754396 h 609600"/>
              <a:gd name="T8" fmla="*/ 38073051 w 4648200"/>
              <a:gd name="T9" fmla="*/ 754396 h 609600"/>
              <a:gd name="T10" fmla="*/ 832213 w 4648200"/>
              <a:gd name="T11" fmla="*/ 754396 h 609600"/>
              <a:gd name="T12" fmla="*/ 0 w 4648200"/>
              <a:gd name="T13" fmla="*/ 628662 h 609600"/>
              <a:gd name="T14" fmla="*/ 0 w 4648200"/>
              <a:gd name="T15" fmla="*/ 0 h 609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648200"/>
              <a:gd name="T25" fmla="*/ 0 h 609600"/>
              <a:gd name="T26" fmla="*/ 4648200 w 4648200"/>
              <a:gd name="T27" fmla="*/ 609600 h 609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648200" h="609600">
                <a:moveTo>
                  <a:pt x="0" y="0"/>
                </a:moveTo>
                <a:lnTo>
                  <a:pt x="4546598" y="0"/>
                </a:lnTo>
                <a:lnTo>
                  <a:pt x="4648200" y="101602"/>
                </a:lnTo>
                <a:lnTo>
                  <a:pt x="4648200" y="609600"/>
                </a:lnTo>
                <a:lnTo>
                  <a:pt x="101602" y="609600"/>
                </a:lnTo>
                <a:lnTo>
                  <a:pt x="0" y="507998"/>
                </a:lnTo>
                <a:lnTo>
                  <a:pt x="0" y="0"/>
                </a:lnTo>
                <a:close/>
              </a:path>
            </a:pathLst>
          </a:custGeom>
          <a:noFill/>
          <a:ln w="25400">
            <a:solidFill>
              <a:schemeClr val="bg1"/>
            </a:solidFill>
            <a:miter lim="800000"/>
          </a:ln>
        </p:spPr>
        <p:txBody>
          <a:bodyPr anchor="ctr"/>
          <a:lstStyle/>
          <a:p>
            <a:pPr marL="109855" hangingPunct="1">
              <a:lnSpc>
                <a:spcPct val="100000"/>
              </a:lnSpc>
              <a:buClr>
                <a:srgbClr val="800000"/>
              </a:buClr>
              <a:buSzPct val="110000"/>
              <a:buFont typeface="Arial" panose="020B0604020202020204" pitchFamily="34" charset="0"/>
              <a:buNone/>
            </a:pPr>
            <a:r>
              <a:rPr lang="en-US" altLang="en-US" sz="3200" b="1" dirty="0">
                <a:solidFill>
                  <a:srgbClr val="823633"/>
                </a:solidFill>
                <a:latin typeface="Calibri" panose="020F0502020204030204" pitchFamily="34" charset="0"/>
                <a:ea typeface="宋体" panose="02010600030101010101" pitchFamily="2" charset="-122"/>
                <a:sym typeface="Tahoma" panose="020B0604030504040204" pitchFamily="34" charset="0"/>
              </a:rPr>
              <a:t>UTM Global Rankings 2011-2017</a:t>
            </a:r>
            <a:endParaRPr lang="en-US" altLang="en-US" sz="1600" dirty="0">
              <a:solidFill>
                <a:schemeClr val="tx1"/>
              </a:solidFill>
              <a:ea typeface="宋体" panose="02010600030101010101" pitchFamily="2" charset="-122"/>
              <a:sym typeface="Calibri" panose="020F0502020204030204" pitchFamily="34" charset="0"/>
            </a:endParaRPr>
          </a:p>
        </p:txBody>
      </p:sp>
      <p:grpSp>
        <p:nvGrpSpPr>
          <p:cNvPr id="85" name="Group 84"/>
          <p:cNvGrpSpPr/>
          <p:nvPr/>
        </p:nvGrpSpPr>
        <p:grpSpPr bwMode="auto">
          <a:xfrm>
            <a:off x="1143090" y="4648168"/>
            <a:ext cx="1035371" cy="1032651"/>
            <a:chOff x="0" y="0"/>
            <a:chExt cx="1426092" cy="1410670"/>
          </a:xfrm>
        </p:grpSpPr>
        <p:grpSp>
          <p:nvGrpSpPr>
            <p:cNvPr id="86" name="Gruppieren 19"/>
            <p:cNvGrpSpPr/>
            <p:nvPr/>
          </p:nvGrpSpPr>
          <p:grpSpPr bwMode="auto">
            <a:xfrm>
              <a:off x="0" y="0"/>
              <a:ext cx="1426092" cy="1410670"/>
              <a:chOff x="0" y="0"/>
              <a:chExt cx="1454337" cy="1454337"/>
            </a:xfrm>
          </p:grpSpPr>
          <p:sp>
            <p:nvSpPr>
              <p:cNvPr id="93" name="Freeform 6"/>
              <p:cNvSpPr>
                <a:spLocks noEditPoints="1" noChangeArrowheads="1"/>
              </p:cNvSpPr>
              <p:nvPr/>
            </p:nvSpPr>
            <p:spPr bwMode="auto">
              <a:xfrm>
                <a:off x="0" y="0"/>
                <a:ext cx="1454337" cy="1454337"/>
              </a:xfrm>
              <a:custGeom>
                <a:avLst/>
                <a:gdLst>
                  <a:gd name="T0" fmla="*/ 380 w 760"/>
                  <a:gd name="T1" fmla="*/ 0 h 760"/>
                  <a:gd name="T2" fmla="*/ 0 w 760"/>
                  <a:gd name="T3" fmla="*/ 380 h 760"/>
                  <a:gd name="T4" fmla="*/ 380 w 760"/>
                  <a:gd name="T5" fmla="*/ 760 h 760"/>
                  <a:gd name="T6" fmla="*/ 760 w 760"/>
                  <a:gd name="T7" fmla="*/ 380 h 760"/>
                  <a:gd name="T8" fmla="*/ 380 w 760"/>
                  <a:gd name="T9" fmla="*/ 0 h 760"/>
                  <a:gd name="T10" fmla="*/ 380 w 760"/>
                  <a:gd name="T11" fmla="*/ 673 h 760"/>
                  <a:gd name="T12" fmla="*/ 88 w 760"/>
                  <a:gd name="T13" fmla="*/ 380 h 760"/>
                  <a:gd name="T14" fmla="*/ 380 w 760"/>
                  <a:gd name="T15" fmla="*/ 87 h 760"/>
                  <a:gd name="T16" fmla="*/ 673 w 760"/>
                  <a:gd name="T17" fmla="*/ 380 h 760"/>
                  <a:gd name="T18" fmla="*/ 380 w 760"/>
                  <a:gd name="T19" fmla="*/ 673 h 76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60"/>
                  <a:gd name="T31" fmla="*/ 0 h 760"/>
                  <a:gd name="T32" fmla="*/ 760 w 760"/>
                  <a:gd name="T33" fmla="*/ 760 h 76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60" h="760">
                    <a:moveTo>
                      <a:pt x="380" y="0"/>
                    </a:moveTo>
                    <a:cubicBezTo>
                      <a:pt x="170" y="0"/>
                      <a:pt x="0" y="170"/>
                      <a:pt x="0" y="380"/>
                    </a:cubicBezTo>
                    <a:cubicBezTo>
                      <a:pt x="0" y="590"/>
                      <a:pt x="170" y="760"/>
                      <a:pt x="380" y="760"/>
                    </a:cubicBezTo>
                    <a:cubicBezTo>
                      <a:pt x="590" y="760"/>
                      <a:pt x="760" y="590"/>
                      <a:pt x="760" y="380"/>
                    </a:cubicBezTo>
                    <a:cubicBezTo>
                      <a:pt x="760" y="170"/>
                      <a:pt x="590" y="0"/>
                      <a:pt x="380" y="0"/>
                    </a:cubicBezTo>
                    <a:close/>
                    <a:moveTo>
                      <a:pt x="380" y="673"/>
                    </a:moveTo>
                    <a:cubicBezTo>
                      <a:pt x="219" y="673"/>
                      <a:pt x="88" y="542"/>
                      <a:pt x="88" y="380"/>
                    </a:cubicBezTo>
                    <a:cubicBezTo>
                      <a:pt x="88" y="218"/>
                      <a:pt x="219" y="87"/>
                      <a:pt x="380" y="87"/>
                    </a:cubicBezTo>
                    <a:cubicBezTo>
                      <a:pt x="542" y="87"/>
                      <a:pt x="673" y="218"/>
                      <a:pt x="673" y="380"/>
                    </a:cubicBezTo>
                    <a:cubicBezTo>
                      <a:pt x="673" y="542"/>
                      <a:pt x="542" y="673"/>
                      <a:pt x="380" y="673"/>
                    </a:cubicBezTo>
                    <a:close/>
                  </a:path>
                </a:pathLst>
              </a:custGeom>
              <a:solidFill>
                <a:srgbClr val="98480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200">
                  <a:solidFill>
                    <a:srgbClr val="000000"/>
                  </a:solidFill>
                  <a:ea typeface="MS PGothic" panose="020B0600070205080204" pitchFamily="34" charset="-128"/>
                </a:endParaRPr>
              </a:p>
            </p:txBody>
          </p:sp>
          <p:sp>
            <p:nvSpPr>
              <p:cNvPr id="94" name="Oval 7"/>
              <p:cNvSpPr>
                <a:spLocks noChangeArrowheads="1"/>
              </p:cNvSpPr>
              <p:nvPr/>
            </p:nvSpPr>
            <p:spPr bwMode="auto">
              <a:xfrm>
                <a:off x="173726" y="174000"/>
                <a:ext cx="1119718" cy="1122149"/>
              </a:xfrm>
              <a:prstGeom prst="ellipse">
                <a:avLst/>
              </a:prstGeom>
              <a:solidFill>
                <a:srgbClr val="D9D9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200">
                  <a:solidFill>
                    <a:srgbClr val="000000"/>
                  </a:solidFill>
                  <a:ea typeface="MS PGothic" panose="020B0600070205080204" pitchFamily="34" charset="-128"/>
                </a:endParaRPr>
              </a:p>
            </p:txBody>
          </p:sp>
          <p:sp>
            <p:nvSpPr>
              <p:cNvPr id="95" name="Textfeld 27"/>
              <p:cNvSpPr>
                <a:spLocks noChangeArrowheads="1"/>
              </p:cNvSpPr>
              <p:nvPr/>
            </p:nvSpPr>
            <p:spPr bwMode="auto">
              <a:xfrm>
                <a:off x="127741" y="278707"/>
                <a:ext cx="1127612" cy="5634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rgbClr val="974806"/>
                    </a:solidFill>
                    <a:latin typeface="Avenir Book" charset="0"/>
                    <a:ea typeface="MS PGothic" panose="020B0600070205080204" pitchFamily="34" charset="-128"/>
                    <a:sym typeface="Avenir Book" charset="0"/>
                  </a:rPr>
                  <a:t>#420</a:t>
                </a:r>
                <a:endParaRPr lang="en-US" sz="2000" b="1" dirty="0">
                  <a:solidFill>
                    <a:srgbClr val="974806"/>
                  </a:solidFill>
                  <a:latin typeface="Avenir Book" charset="0"/>
                  <a:ea typeface="MS PGothic" panose="020B0600070205080204" pitchFamily="34" charset="-128"/>
                  <a:sym typeface="Avenir Book" charset="0"/>
                </a:endParaRPr>
              </a:p>
            </p:txBody>
          </p:sp>
        </p:grpSp>
        <p:sp>
          <p:nvSpPr>
            <p:cNvPr id="92" name="Textfeld 27"/>
            <p:cNvSpPr>
              <a:spLocks noChangeArrowheads="1"/>
            </p:cNvSpPr>
            <p:nvPr/>
          </p:nvSpPr>
          <p:spPr bwMode="auto">
            <a:xfrm>
              <a:off x="252214" y="791039"/>
              <a:ext cx="917846" cy="420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7F7F7F"/>
                  </a:solidFill>
                  <a:latin typeface="Avenir Book" charset="0"/>
                  <a:ea typeface="MS PGothic" panose="020B0600070205080204" pitchFamily="34" charset="-128"/>
                  <a:sym typeface="Avenir Book" charset="0"/>
                </a:rPr>
                <a:t>2011</a:t>
              </a:r>
              <a:endParaRPr lang="en-US" sz="1400" b="1" dirty="0">
                <a:solidFill>
                  <a:srgbClr val="7F7F7F"/>
                </a:solidFill>
                <a:latin typeface="Avenir Book" charset="0"/>
                <a:ea typeface="MS PGothic" panose="020B0600070205080204" pitchFamily="34" charset="-128"/>
                <a:sym typeface="Avenir Book" charset="0"/>
              </a:endParaRPr>
            </a:p>
          </p:txBody>
        </p:sp>
      </p:grpSp>
      <p:pic>
        <p:nvPicPr>
          <p:cNvPr id="97" name="Picture 2" descr="https://svn.apache.org/repos/asf/openoffice/symphony/trunk/main/extras/source/gallery/arrows/A46-TrendArrow-Orange-GoU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66848">
            <a:off x="3654679" y="3708197"/>
            <a:ext cx="2717951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</p:pic>
      <p:pic>
        <p:nvPicPr>
          <p:cNvPr id="98" name="Picture 2" descr="https://svn.apache.org/repos/asf/openoffice/symphony/trunk/main/extras/source/gallery/arrows/A46-TrendArrow-Orange-GoU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74883">
            <a:off x="4811107" y="3124866"/>
            <a:ext cx="3329735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</p:pic>
      <p:pic>
        <p:nvPicPr>
          <p:cNvPr id="99" name="Picture 1" descr="http://qsiu.dev.qs.com/wp-content/uploads/2013/07/World-University-Rankings-R-1030x27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06" y="1371654"/>
            <a:ext cx="3515737" cy="91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" name="TextBox 99"/>
          <p:cNvSpPr txBox="1"/>
          <p:nvPr/>
        </p:nvSpPr>
        <p:spPr>
          <a:xfrm>
            <a:off x="6019762" y="4495772"/>
            <a:ext cx="28193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Up 167 places since 2011</a:t>
            </a:r>
            <a:endParaRPr lang="en-MY" sz="36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902" y="3962386"/>
            <a:ext cx="7772400" cy="1500187"/>
          </a:xfrm>
        </p:spPr>
        <p:txBody>
          <a:bodyPr/>
          <a:lstStyle/>
          <a:p>
            <a:r>
              <a:rPr lang="en-MY" sz="4400" b="1" dirty="0">
                <a:solidFill>
                  <a:schemeClr val="accent1">
                    <a:lumMod val="50000"/>
                  </a:schemeClr>
                </a:solidFill>
              </a:rPr>
              <a:t>Internationalisation@ UTM</a:t>
            </a:r>
            <a:endParaRPr lang="en-MY" sz="44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MY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" t="18506" r="5419" b="1"/>
          <a:stretch>
            <a:fillRect/>
          </a:stretch>
        </p:blipFill>
        <p:spPr>
          <a:xfrm>
            <a:off x="227647" y="2381182"/>
            <a:ext cx="5916486" cy="34929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22499"/>
          <a:stretch>
            <a:fillRect/>
          </a:stretch>
        </p:blipFill>
        <p:spPr>
          <a:xfrm rot="20357525">
            <a:off x="-2988353" y="-222393"/>
            <a:ext cx="6429056" cy="3527467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90545">
            <a:off x="-449138" y="4966538"/>
            <a:ext cx="3114506" cy="179949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flipH="1">
            <a:off x="2155824" y="6269993"/>
            <a:ext cx="6934018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MY" sz="3600" dirty="0" err="1">
                <a:solidFill>
                  <a:schemeClr val="bg1"/>
                </a:solidFill>
                <a:latin typeface="Candara" panose="020E0502030303020204" pitchFamily="34" charset="0"/>
              </a:rPr>
              <a:t>Internationalisation@UTM</a:t>
            </a:r>
            <a:endParaRPr lang="en-MY" sz="36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3"/>
          <a:stretch>
            <a:fillRect/>
          </a:stretch>
        </p:blipFill>
        <p:spPr>
          <a:xfrm>
            <a:off x="2802343" y="-80320"/>
            <a:ext cx="3539313" cy="2490124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6048">
            <a:off x="6788749" y="-409236"/>
            <a:ext cx="2454025" cy="3272033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6544">
            <a:off x="5912505" y="2003883"/>
            <a:ext cx="4065540" cy="271036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3128">
            <a:off x="5839975" y="4102958"/>
            <a:ext cx="3002967" cy="200197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20" y="8845"/>
            <a:ext cx="7142550" cy="1066862"/>
          </a:xfrm>
          <a:noFill/>
        </p:spPr>
        <p:txBody>
          <a:bodyPr/>
          <a:lstStyle/>
          <a:p>
            <a:pPr algn="l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300 Academic &amp; Research Global Partnerships </a:t>
            </a:r>
            <a:endParaRPr lang="en-MY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72" y="1066862"/>
            <a:ext cx="5520770" cy="5517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" y="1478383"/>
            <a:ext cx="1807278" cy="555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837" y="2133634"/>
            <a:ext cx="1484130" cy="30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077" y="1676446"/>
            <a:ext cx="1493836" cy="401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839" y="1219258"/>
            <a:ext cx="1489074" cy="392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720" y="1981238"/>
            <a:ext cx="133985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http://upload.wikimedia.org/wikipedia/en/0/09/Kyoto_University_sea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9133" y="2165842"/>
            <a:ext cx="653574" cy="653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http://criced.tsukuba.ac.jp/en/logo%20university%20of%20tsukub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9535" y="2882422"/>
            <a:ext cx="709729" cy="709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http://asamaci.org.ar/wp-content/uploads/2013/03/CONICET-Logo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30" y="5702999"/>
            <a:ext cx="893483" cy="606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https://upload.wikimedia.org/wikipedia/commons/d/d9/Ural_Federal_University_(eng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831" y="1100067"/>
            <a:ext cx="1150768" cy="64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http://academicpositions.eu/content/uploads/2012/03/TUIlmenauLogo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098" y="2362228"/>
            <a:ext cx="136525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https://upload.wikimedia.org/wikipedia/en/thumb/0/0a/Hanyang_University_new_UI.svg/1011px-Hanyang_University_new_UI.svg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061" y="2406038"/>
            <a:ext cx="589604" cy="59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http://www.thecompleteuniversityguide.co.uk/imagecache/file/fit/250x100/media/698636/kaist.gif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0" t="28565" r="3644" b="13502"/>
          <a:stretch>
            <a:fillRect/>
          </a:stretch>
        </p:blipFill>
        <p:spPr bwMode="auto">
          <a:xfrm>
            <a:off x="6389427" y="2508250"/>
            <a:ext cx="1177636" cy="39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https://upload.wikimedia.org/wikipedia/en/2/2a/Griffith_University_logo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514" y="5943534"/>
            <a:ext cx="52387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 descr="http://www.ntu.edu.sg/home/egbhuang/ELM2014/img/ntu_logo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132" y="6049426"/>
            <a:ext cx="1100137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 descr="http://logonoid.com/images/university-of-tokyo-logo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524" y="1580933"/>
            <a:ext cx="1547582" cy="400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 descr="http://www.brandsoftheworld.com/sites/default/files/styles/logo-thumbnail/public/032012/untitled-1_156.png?itok=9IAoWNnd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745" y="5813846"/>
            <a:ext cx="688882" cy="688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 descr="http://www.acsfoundation.com.au/bdi/assets/img/logos/uon-square-590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1727" y="5284617"/>
            <a:ext cx="552450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 descr="https://djaloe.files.wordpress.com/2008/07/logo-unsri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924" y="5813845"/>
            <a:ext cx="660548" cy="68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 descr="http://www.tsinghuallm.com/wp-content/uploads/2015/08/Tshinghua-Color-copy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366" y="3276604"/>
            <a:ext cx="1219168" cy="40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http://careerweb.leeds.ac.uk/site/images/uol-inverted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867" y="2819416"/>
            <a:ext cx="1449043" cy="41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https://sites.google.com/site/stringsntu/_/rsrc/1413778262921/config/customLogo.gif?revision=1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165" y="4368717"/>
            <a:ext cx="1049627" cy="431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 descr="https://upload.wikimedia.org/wikipedia/commons/3/31/Taipeitech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270" y="4205811"/>
            <a:ext cx="713703" cy="594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upload.wikimedia.org/wikipedia/en/thumb/f/ff/Sungkyunkwan_University_logo.svg/250px-Sungkyunkwan_University_logo.svg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696" y="1695420"/>
            <a:ext cx="1275974" cy="285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 descr="http://www.minhapos.com.br/data/artigos/images/logo%20unb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38" y="5084167"/>
            <a:ext cx="910676" cy="50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 descr="http://i.forbesimg.com/media/lists/colleges/lehigh-university_416x416.jpg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61" t="37592" r="1861" b="33444"/>
          <a:stretch>
            <a:fillRect/>
          </a:stretch>
        </p:blipFill>
        <p:spPr bwMode="auto">
          <a:xfrm>
            <a:off x="121130" y="2129928"/>
            <a:ext cx="1174356" cy="34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 descr="http://www.wpi-aimr.tohoku.ac.jp/common/img/banner-tohokuuniv.pn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607" y="2004971"/>
            <a:ext cx="975314" cy="975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http://www.tut.ac.jp/english/imgs/base/logo_footer.gif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118" y="4114782"/>
            <a:ext cx="1368425" cy="44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 descr="http://www.u-tokai.ac.jp/english/common/images/og_image.png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05" b="34578"/>
          <a:stretch>
            <a:fillRect/>
          </a:stretch>
        </p:blipFill>
        <p:spPr bwMode="auto">
          <a:xfrm>
            <a:off x="7543722" y="3581396"/>
            <a:ext cx="1573099" cy="273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 descr="http://www.nitech.ac.jp/eng/imgs/base/logo.gif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336" y="3886188"/>
            <a:ext cx="2042177" cy="19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 descr="http://tokyodesignweek.jp/2015/exhibitors/AssetCacheDir/2015/09/SO-23-tokyo_denki_univ_resize-thumb-584x584-12343.jpg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82" b="25142"/>
          <a:stretch>
            <a:fillRect/>
          </a:stretch>
        </p:blipFill>
        <p:spPr bwMode="auto">
          <a:xfrm>
            <a:off x="7421501" y="2911945"/>
            <a:ext cx="882653" cy="44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 descr="https://upload.wikimedia.org/wikipedia/id/thumb/c/c6/Logo_Universitas_Gadjah_Mada.gif/250px-Logo_Universitas_Gadjah_Mada.gif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416" y="5790631"/>
            <a:ext cx="683778" cy="683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1" descr="https://upload.wikimedia.org/wikipedia/en/thumb/5/5e/Deakin_University_Logo.png/200px-Deakin_University_Logo.png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072" y="5273651"/>
            <a:ext cx="624023" cy="624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 descr="http://en.seoultech.ac.kr/site/en/res/img/logo.gif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996" y="2025458"/>
            <a:ext cx="1573213" cy="41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 descr="http://www.tentaclesgallery.com/wp-content/uploads/2014/05/url.png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969" y="5069401"/>
            <a:ext cx="1024021" cy="55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 descr="https://upload.wikimedia.org/wikipedia/commons/2/28/Prince_of_Songkla_University_Emblem.png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313" y="5004664"/>
            <a:ext cx="522865" cy="698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 descr="https://www.sataban.com/wp-content/sabai/File/files/l_7f5422d0e0cd28c829d636cd3bee16cb.png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488" y="4988822"/>
            <a:ext cx="651670" cy="801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https://upload.wikimedia.org/wikipedia/en/thumb/6/69/IIT_Madras_Logo.svg/1024px-IIT_Madras_Logo.svg.png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5641">
            <a:off x="3378908" y="4619868"/>
            <a:ext cx="457188" cy="45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http://www.who.int/workforcealliance/media/photos/comsats.jpg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465" y="4000844"/>
            <a:ext cx="590762" cy="583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 descr="http://www.nust.edu.pk/SiteCollectionImages/new-nust-logo.png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997" y="4047952"/>
            <a:ext cx="590054" cy="45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 descr="http://spmb.bunghatta.ac.id/index.png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116" y="5876817"/>
            <a:ext cx="523298" cy="511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 descr="http://www.feu.edu.ph/elements/feulogo.png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600" y="5004258"/>
            <a:ext cx="540559" cy="72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The Islamic University of Madinah Logo.svg"/>
          <p:cNvPicPr>
            <a:picLocks noChangeAspect="1" noChangeArrowheads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814" y="4632275"/>
            <a:ext cx="935567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3" descr="https://upload.wikimedia.org/wikipedia/en/6/66/King_Abdulaziz_University_(emblem).jpg"/>
          <p:cNvPicPr>
            <a:picLocks noChangeAspect="1"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191" y="4669599"/>
            <a:ext cx="588153" cy="58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shibaura-it.ac.jp/en/common/r7u3rf000000012o-img/r7u3rf000000012y.png"/>
          <p:cNvPicPr>
            <a:picLocks noChangeAspect="1" noChangeArrowheads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904" y="1113822"/>
            <a:ext cx="1639612" cy="43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4"/>
          <p:cNvPicPr>
            <a:picLocks noChangeAspect="1" noChangeArrowheads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68" y="2514624"/>
            <a:ext cx="1412458" cy="304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s://wmich.edu/sites/default/files/attachments/u171/2016/Wstack-gold-black.png"/>
          <p:cNvPicPr>
            <a:picLocks noChangeAspect="1" noChangeArrowheads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80" y="2567408"/>
            <a:ext cx="484396" cy="506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media.licdn.com/mpr/mpr/shrink_200_200/AAEAAQAAAAAAAAQ-AAAAJDQzZDUyZTk0LTIyNjctNDU1NC05MjcxLWM1OGEzN2NjZWFhNw.png"/>
          <p:cNvPicPr>
            <a:picLocks noChangeAspect="1" noChangeArrowheads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236" y="2767810"/>
            <a:ext cx="508794" cy="508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brain-doping.h-da.de/wp-content/uploads/2015/09/Logo3-hda.png"/>
          <p:cNvPicPr>
            <a:picLocks noChangeAspect="1" noChangeArrowheads="1"/>
          </p:cNvPicPr>
          <p:nvPr/>
        </p:nvPicPr>
        <p:blipFill rotWithShape="1"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74"/>
          <a:stretch>
            <a:fillRect/>
          </a:stretch>
        </p:blipFill>
        <p:spPr bwMode="auto">
          <a:xfrm>
            <a:off x="4871555" y="2862725"/>
            <a:ext cx="790750" cy="337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://gro.usal.es/web/images/escudoUsal.png"/>
          <p:cNvPicPr>
            <a:picLocks noChangeAspect="1" noChangeArrowheads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613" y="3365020"/>
            <a:ext cx="621970" cy="52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 descr="http://emse.fi.upm.es/imagenes/escupm.gif"/>
          <p:cNvPicPr>
            <a:picLocks noChangeAspect="1" noChangeArrowheads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724" y="2632509"/>
            <a:ext cx="883748" cy="721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https://upload.wikimedia.org/wikipedia/en/a/aa/University_of_Technology_Sydney_logo.jpg"/>
          <p:cNvPicPr>
            <a:picLocks noChangeAspect="1" noChangeArrowheads="1"/>
          </p:cNvPicPr>
          <p:nvPr/>
        </p:nvPicPr>
        <p:blipFill rotWithShape="1"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7" t="25074" r="17017" b="21645"/>
          <a:stretch>
            <a:fillRect/>
          </a:stretch>
        </p:blipFill>
        <p:spPr bwMode="auto">
          <a:xfrm>
            <a:off x="8381900" y="6049426"/>
            <a:ext cx="702598" cy="306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livebalticcampus.eu/wp-content/uploads/photo-gallery/thumb/metropolia_imernational.png"/>
          <p:cNvPicPr>
            <a:picLocks noChangeAspect="1" noChangeArrowheads="1"/>
          </p:cNvPicPr>
          <p:nvPr/>
        </p:nvPicPr>
        <p:blipFill rotWithShape="1"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9" t="23297" r="14087" b="24600"/>
          <a:stretch>
            <a:fillRect/>
          </a:stretch>
        </p:blipFill>
        <p:spPr bwMode="auto">
          <a:xfrm>
            <a:off x="4303998" y="1027925"/>
            <a:ext cx="1258576" cy="49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www.study-europe.net/sites/default/files/images/univercity_pictures/0aacfc9dd2ca17553d5bb6fdc2eda804_0.jpg"/>
          <p:cNvPicPr>
            <a:picLocks noChangeAspect="1" noChangeArrowheads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872" y="1491165"/>
            <a:ext cx="1017366" cy="44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0" descr="https://www.callforparticipants.com/files/images/noticeboard/york-logo.png"/>
          <p:cNvPicPr>
            <a:picLocks noChangeAspect="1" noChangeArrowheads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867" y="3276604"/>
            <a:ext cx="1032697" cy="416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lancaster.ac.uk/luminary/images/NewLogo.jpg"/>
          <p:cNvPicPr>
            <a:picLocks noChangeAspect="1" noChangeArrowheads="1"/>
          </p:cNvPicPr>
          <p:nvPr/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8" b="20425"/>
          <a:stretch>
            <a:fillRect/>
          </a:stretch>
        </p:blipFill>
        <p:spPr bwMode="auto">
          <a:xfrm>
            <a:off x="1962867" y="3733792"/>
            <a:ext cx="950801" cy="334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tatic.kent.ac.uk/pantheon/static/logos/logo-1200-1200.gif"/>
          <p:cNvPicPr>
            <a:picLocks noChangeAspect="1" noChangeArrowheads="1"/>
          </p:cNvPicPr>
          <p:nvPr/>
        </p:nvPicPr>
        <p:blipFill rotWithShape="1"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1" t="25976" r="8834" b="27510"/>
          <a:stretch>
            <a:fillRect/>
          </a:stretch>
        </p:blipFill>
        <p:spPr bwMode="auto">
          <a:xfrm>
            <a:off x="1981269" y="4089294"/>
            <a:ext cx="706228" cy="406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59" descr="http://en.glut.edu.cn/New%20Image20071202/GUT%20top3.jpg"/>
          <p:cNvPicPr>
            <a:picLocks noChangeAspect="1" noChangeArrowheads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366" y="3733792"/>
            <a:ext cx="1018926" cy="40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885" y="3173607"/>
            <a:ext cx="382826" cy="38282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371" y="3220445"/>
            <a:ext cx="1274411" cy="333537"/>
          </a:xfrm>
          <a:prstGeom prst="rect">
            <a:avLst/>
          </a:prstGeom>
        </p:spPr>
      </p:pic>
      <p:pic>
        <p:nvPicPr>
          <p:cNvPr id="13" name="Picture 2" descr="Image result for universitÃ© polytechnique wroclaw logo"/>
          <p:cNvPicPr>
            <a:picLocks noChangeAspect="1" noChangeArrowheads="1"/>
          </p:cNvPicPr>
          <p:nvPr/>
        </p:nvPicPr>
        <p:blipFill>
          <a:blip r:embed="rId6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350" y="3584717"/>
            <a:ext cx="1316047" cy="338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Image result for university of tasmania logo"/>
          <p:cNvPicPr>
            <a:picLocks noChangeAspect="1" noChangeArrowheads="1"/>
          </p:cNvPicPr>
          <p:nvPr/>
        </p:nvPicPr>
        <p:blipFill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987" y="6530380"/>
            <a:ext cx="1266519" cy="26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6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999" y="805809"/>
            <a:ext cx="1339851" cy="30503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861" y="106220"/>
            <a:ext cx="7187371" cy="735023"/>
          </a:xfrm>
        </p:spPr>
        <p:txBody>
          <a:bodyPr/>
          <a:lstStyle/>
          <a:p>
            <a:pPr algn="l"/>
            <a:r>
              <a:rPr lang="en-MY" sz="3200" b="1" dirty="0">
                <a:solidFill>
                  <a:schemeClr val="accent1">
                    <a:lumMod val="75000"/>
                  </a:schemeClr>
                </a:solidFill>
              </a:rPr>
              <a:t>Global Alliances in Niche Area</a:t>
            </a:r>
            <a:br>
              <a:rPr lang="en-MY" sz="32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MY" sz="3200" b="1" dirty="0">
                <a:solidFill>
                  <a:schemeClr val="accent1">
                    <a:lumMod val="75000"/>
                  </a:schemeClr>
                </a:solidFill>
              </a:rPr>
              <a:t> (multi-lateral partnerships)</a:t>
            </a:r>
            <a:endParaRPr lang="en-MY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039959" y="1332600"/>
            <a:ext cx="7565438" cy="5029514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 bwMode="auto">
          <a:xfrm>
            <a:off x="3886218" y="2286030"/>
            <a:ext cx="4956726" cy="3759170"/>
          </a:xfrm>
          <a:prstGeom prst="ellipse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en-MY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914496" y="1904984"/>
            <a:ext cx="7879331" cy="4571936"/>
            <a:chOff x="914496" y="1904984"/>
            <a:chExt cx="7879331" cy="4571936"/>
          </a:xfrm>
        </p:grpSpPr>
        <p:pic>
          <p:nvPicPr>
            <p:cNvPr id="30" name="Picture 2" descr="http://www.radiocarbon.eu/carbon-dating-blog/wp-content/uploads/2013/08/GSTF-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8510" y="5515976"/>
              <a:ext cx="1128713" cy="846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7" name="Group 16"/>
            <p:cNvGrpSpPr/>
            <p:nvPr/>
          </p:nvGrpSpPr>
          <p:grpSpPr>
            <a:xfrm>
              <a:off x="914496" y="1904984"/>
              <a:ext cx="7879331" cy="4571936"/>
              <a:chOff x="914496" y="1904984"/>
              <a:chExt cx="7879331" cy="4571936"/>
            </a:xfrm>
          </p:grpSpPr>
          <p:sp>
            <p:nvSpPr>
              <p:cNvPr id="10" name="Oval 9"/>
              <p:cNvSpPr/>
              <p:nvPr/>
            </p:nvSpPr>
            <p:spPr bwMode="auto">
              <a:xfrm>
                <a:off x="914496" y="1904984"/>
                <a:ext cx="7879331" cy="4571936"/>
              </a:xfrm>
              <a:prstGeom prst="ellipse">
                <a:avLst/>
              </a:prstGeom>
              <a:noFill/>
              <a:ln w="38100" cap="flat" cmpd="sng" algn="ctr">
                <a:solidFill>
                  <a:schemeClr val="accent2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en-MY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  <a:sym typeface="Arial" panose="020B0604020202020204" pitchFamily="34" charset="0"/>
                </a:endParaRPr>
              </a:p>
            </p:txBody>
          </p:sp>
          <p:pic>
            <p:nvPicPr>
              <p:cNvPr id="26" name="Picture 6" descr="http://www.iau-hesd.net/sites/default/files/organisations/guni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03911" y="3136769"/>
                <a:ext cx="824383" cy="8243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" name="Picture 13" descr="C:\Users\Toshiba\Documents\14 UTM International\Ranking\GE4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03671" y="4476218"/>
                <a:ext cx="2100240" cy="7542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870" name="Picture 6" descr="https://app.studyabroad.illinois.edu/_customtags/ct_Image.cfm?Image_ID=3046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36735" y="5226965"/>
                <a:ext cx="1368505" cy="3845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3" name="Group 2"/>
          <p:cNvGrpSpPr/>
          <p:nvPr/>
        </p:nvGrpSpPr>
        <p:grpSpPr>
          <a:xfrm>
            <a:off x="5822088" y="3543098"/>
            <a:ext cx="2102215" cy="1964511"/>
            <a:chOff x="5844833" y="3513145"/>
            <a:chExt cx="2102215" cy="1964511"/>
          </a:xfrm>
        </p:grpSpPr>
        <p:sp>
          <p:nvSpPr>
            <p:cNvPr id="4" name="Oval 3"/>
            <p:cNvSpPr/>
            <p:nvPr/>
          </p:nvSpPr>
          <p:spPr bwMode="auto">
            <a:xfrm>
              <a:off x="6629346" y="4038584"/>
              <a:ext cx="1188774" cy="1164352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en-MY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endParaRPr>
            </a:p>
          </p:txBody>
        </p:sp>
        <p:pic>
          <p:nvPicPr>
            <p:cNvPr id="25" name="Picture 4" descr="http://scholarshipstimes.com/wp-content/uploads/2012/11/AUN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4833" y="3513145"/>
              <a:ext cx="2102215" cy="418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2" name="Picture 8" descr="http://global.shibaura-it.ac.jp/en/wp-content/uploads/SEATUC_logo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9903" y="4697599"/>
              <a:ext cx="870996" cy="7800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/>
          <p:cNvGrpSpPr/>
          <p:nvPr/>
        </p:nvGrpSpPr>
        <p:grpSpPr>
          <a:xfrm>
            <a:off x="4373897" y="2877706"/>
            <a:ext cx="4441791" cy="2932893"/>
            <a:chOff x="4373897" y="2858245"/>
            <a:chExt cx="4441791" cy="2932893"/>
          </a:xfrm>
        </p:grpSpPr>
        <p:sp>
          <p:nvSpPr>
            <p:cNvPr id="8" name="Oval 7"/>
            <p:cNvSpPr/>
            <p:nvPr/>
          </p:nvSpPr>
          <p:spPr bwMode="auto">
            <a:xfrm>
              <a:off x="5482524" y="3048010"/>
              <a:ext cx="3280366" cy="2743128"/>
            </a:xfrm>
            <a:prstGeom prst="ellipse">
              <a:avLst/>
            </a:prstGeom>
            <a:noFill/>
            <a:ln w="38100" cap="flat" cmpd="sng" algn="ctr">
              <a:solidFill>
                <a:schemeClr val="tx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en-MY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endParaRPr>
            </a:p>
          </p:txBody>
        </p:sp>
        <p:pic>
          <p:nvPicPr>
            <p:cNvPr id="27" name="Picture 4" descr="http://news-en.secr.ncku.edu.tw/ezfiles/83/1083/pictures/368/971106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9944" y="4295653"/>
              <a:ext cx="868718" cy="431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" descr="APEN_logo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8308" y="2858245"/>
              <a:ext cx="1371682" cy="4367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" name="Picture 2" descr="http://www2.sut.ac.th/AUAP/Modules/Images/new%20logo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5397" y="4575284"/>
              <a:ext cx="740291" cy="7402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http://iinanews.org/UploadDir/a19b4729-4c90-4b69-a0e5-58d5034982cc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3897" y="3894587"/>
              <a:ext cx="1017438" cy="7083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4" name="Picture 2" descr="http://www.inter.msu.ac.th/document/2012-09-02-14-09-12-02UMAP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636" y="3615120"/>
            <a:ext cx="586078" cy="586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upload.wikimedia.org/wikipedia/commons/6/65/International_Association_of_Universities_logo_and_wordmark_English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44" y="2319750"/>
            <a:ext cx="848903" cy="81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www.thecommonwealth-educationhub.net/wp-content/uploads/2015/06/ACU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482" y="1912574"/>
            <a:ext cx="1967482" cy="786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://api.ning.com/files/G5wdZVQhD2qKVJNv6tdfn2WnLnsyJCjh4RAEzaICKr*28ryIW0orB5*2oYiogyPN-UG4xrLRVNu8uInJjeEFPpNCuduOVcsu/banner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921" y="5517876"/>
            <a:ext cx="3463541" cy="42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apucen.usm.my/images/apucen_pic/apucen_logo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211" y="6018616"/>
            <a:ext cx="1321931" cy="510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plus.shibaura-it.ac.jp/gti/wp-content/themes/gti/img/title_en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610" y="1904984"/>
            <a:ext cx="987864" cy="74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 descr="http://www.flinders.edu.au/about_research_files/images/IRU8495_logo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867" y="6031317"/>
            <a:ext cx="1188658" cy="48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 descr="https://upload.wikimedia.org/wikipedia/en/thumb/9/9a/ASEAN_University_Network.png/200px-ASEAN_University_Network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284" y="4011025"/>
            <a:ext cx="1037909" cy="47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http://www.isesco.org.ma/wp-content/themes/twentyfifteen/images/ins03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690" y="4650713"/>
            <a:ext cx="881063" cy="88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http://www.eaie.org/blog/wp-content/uploads/2013/11/Erasmus+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482" y="2423433"/>
            <a:ext cx="705341" cy="55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41332" y="3067933"/>
            <a:ext cx="64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dirty="0">
                <a:solidFill>
                  <a:srgbClr val="00B0F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ALN</a:t>
            </a:r>
            <a:endParaRPr lang="en-MY" dirty="0">
              <a:solidFill>
                <a:srgbClr val="00B0F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414" y="3000743"/>
            <a:ext cx="643125" cy="27470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7" y="3729036"/>
            <a:ext cx="1331000" cy="5860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92104" y="3109920"/>
            <a:ext cx="1087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ATU-Net</a:t>
            </a:r>
            <a:endParaRPr lang="en-MY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390" y="1400693"/>
            <a:ext cx="2450466" cy="43208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/>
          <p:cNvSpPr>
            <a:spLocks noGrp="1"/>
          </p:cNvSpPr>
          <p:nvPr>
            <p:ph idx="1"/>
          </p:nvPr>
        </p:nvSpPr>
        <p:spPr>
          <a:xfrm>
            <a:off x="457200" y="1524001"/>
            <a:ext cx="8229600" cy="3808731"/>
          </a:xfrm>
        </p:spPr>
        <p:txBody>
          <a:bodyPr/>
          <a:lstStyle/>
          <a:p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2" name="Title 4"/>
          <p:cNvSpPr>
            <a:spLocks noGrp="1"/>
          </p:cNvSpPr>
          <p:nvPr>
            <p:ph type="title"/>
          </p:nvPr>
        </p:nvSpPr>
        <p:spPr>
          <a:xfrm>
            <a:off x="199271" y="194714"/>
            <a:ext cx="7039659" cy="914400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sym typeface="Arial" panose="020B0604020202020204" pitchFamily="34" charset="0"/>
              </a:rPr>
              <a:t>Overall UTM Collaboration Map Worldwide* (2012 – 2016)</a:t>
            </a:r>
            <a:endParaRPr lang="en-US" dirty="0">
              <a:solidFill>
                <a:srgbClr val="002060"/>
              </a:solidFill>
              <a:latin typeface="+mn-lt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407191" y="5874601"/>
            <a:ext cx="2588249" cy="449344"/>
            <a:chOff x="6332264" y="6239346"/>
            <a:chExt cx="2588249" cy="44934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1169" y="6239346"/>
              <a:ext cx="449344" cy="449344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332264" y="6280117"/>
              <a:ext cx="21389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SG" dirty="0">
                  <a:solidFill>
                    <a:srgbClr val="AE314F"/>
                  </a:solidFill>
                </a:rPr>
                <a:t>www.apaie2018.or</a:t>
              </a:r>
              <a:endParaRPr lang="en-SG" sz="1600" dirty="0">
                <a:solidFill>
                  <a:srgbClr val="AE314F"/>
                </a:solidFill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/>
          <a:srcRect l="15369" t="20230" r="9363" b="7139"/>
          <a:stretch>
            <a:fillRect/>
          </a:stretch>
        </p:blipFill>
        <p:spPr>
          <a:xfrm>
            <a:off x="217196" y="1659379"/>
            <a:ext cx="6365505" cy="3537974"/>
          </a:xfrm>
          <a:prstGeom prst="rect">
            <a:avLst/>
          </a:prstGeom>
        </p:spPr>
      </p:pic>
      <p:graphicFrame>
        <p:nvGraphicFramePr>
          <p:cNvPr id="18" name="Content Placeholder 5"/>
          <p:cNvGraphicFramePr/>
          <p:nvPr/>
        </p:nvGraphicFramePr>
        <p:xfrm>
          <a:off x="6041045" y="1759605"/>
          <a:ext cx="3131840" cy="452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9772"/>
                <a:gridCol w="732068"/>
              </a:tblGrid>
              <a:tr h="166925">
                <a:tc>
                  <a:txBody>
                    <a:bodyPr/>
                    <a:lstStyle/>
                    <a:p>
                      <a:r>
                        <a:rPr lang="en-MY" sz="1100" dirty="0"/>
                        <a:t>Universities </a:t>
                      </a:r>
                      <a:endParaRPr lang="en-MY" sz="1100" dirty="0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MY" sz="1100" dirty="0"/>
                        <a:t>Co-Authors</a:t>
                      </a:r>
                      <a:endParaRPr lang="en-MY" sz="1100" dirty="0"/>
                    </a:p>
                  </a:txBody>
                  <a:tcPr marT="0" marB="0"/>
                </a:tc>
              </a:tr>
              <a:tr h="166925">
                <a:tc>
                  <a:txBody>
                    <a:bodyPr/>
                    <a:lstStyle/>
                    <a:p>
                      <a:r>
                        <a:rPr lang="en-MY" sz="1100" dirty="0"/>
                        <a:t>KMITL (Thailand)</a:t>
                      </a:r>
                      <a:endParaRPr lang="en-MY" sz="1100" dirty="0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MY" sz="1100" dirty="0"/>
                        <a:t>65</a:t>
                      </a:r>
                      <a:endParaRPr lang="en-MY" sz="1100" dirty="0"/>
                    </a:p>
                  </a:txBody>
                  <a:tcPr marT="0" marB="0"/>
                </a:tc>
              </a:tr>
              <a:tr h="166925">
                <a:tc>
                  <a:txBody>
                    <a:bodyPr/>
                    <a:lstStyle/>
                    <a:p>
                      <a:r>
                        <a:rPr lang="en-MY" sz="1100" dirty="0"/>
                        <a:t>Nagoya Institute of Technology (Japan)</a:t>
                      </a:r>
                      <a:endParaRPr lang="en-MY" sz="1100" dirty="0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MY" sz="1100" dirty="0"/>
                        <a:t>49</a:t>
                      </a:r>
                      <a:endParaRPr lang="en-MY" sz="1100" dirty="0"/>
                    </a:p>
                  </a:txBody>
                  <a:tcPr marT="0" marB="0"/>
                </a:tc>
              </a:tr>
              <a:tr h="166925">
                <a:tc>
                  <a:txBody>
                    <a:bodyPr/>
                    <a:lstStyle/>
                    <a:p>
                      <a:r>
                        <a:rPr lang="en-MY" sz="1100" dirty="0"/>
                        <a:t>Imperial College</a:t>
                      </a:r>
                      <a:r>
                        <a:rPr lang="en-MY" sz="1100" baseline="0" dirty="0"/>
                        <a:t> London</a:t>
                      </a:r>
                      <a:endParaRPr lang="en-MY" sz="1100" dirty="0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MY" sz="1100" dirty="0"/>
                        <a:t>62</a:t>
                      </a:r>
                      <a:endParaRPr lang="en-MY" sz="1100" dirty="0"/>
                    </a:p>
                  </a:txBody>
                  <a:tcPr marT="0" marB="0"/>
                </a:tc>
              </a:tr>
              <a:tr h="166925">
                <a:tc>
                  <a:txBody>
                    <a:bodyPr/>
                    <a:lstStyle/>
                    <a:p>
                      <a:r>
                        <a:rPr lang="en-MY" sz="1100" dirty="0"/>
                        <a:t>Delft</a:t>
                      </a:r>
                      <a:r>
                        <a:rPr lang="en-MY" sz="1100" baseline="0" dirty="0"/>
                        <a:t> (Holland)</a:t>
                      </a:r>
                      <a:endParaRPr lang="en-MY" sz="1100" dirty="0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MY" sz="1100" dirty="0"/>
                        <a:t>17</a:t>
                      </a:r>
                      <a:endParaRPr lang="en-MY" sz="1100" dirty="0"/>
                    </a:p>
                  </a:txBody>
                  <a:tcPr marT="0" marB="0"/>
                </a:tc>
              </a:tr>
              <a:tr h="166925">
                <a:tc>
                  <a:txBody>
                    <a:bodyPr/>
                    <a:lstStyle/>
                    <a:p>
                      <a:r>
                        <a:rPr lang="en-MY" sz="1100" dirty="0" err="1"/>
                        <a:t>Monash</a:t>
                      </a:r>
                      <a:r>
                        <a:rPr lang="en-MY" sz="1100" dirty="0"/>
                        <a:t> (Australia)</a:t>
                      </a:r>
                      <a:endParaRPr lang="en-MY" sz="1100" dirty="0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MY" sz="1100" dirty="0"/>
                        <a:t>34</a:t>
                      </a:r>
                      <a:endParaRPr lang="en-MY" sz="1100" dirty="0"/>
                    </a:p>
                  </a:txBody>
                  <a:tcPr marT="0" marB="0"/>
                </a:tc>
              </a:tr>
              <a:tr h="166925">
                <a:tc>
                  <a:txBody>
                    <a:bodyPr/>
                    <a:lstStyle/>
                    <a:p>
                      <a:r>
                        <a:rPr lang="en-MY" sz="1100" dirty="0"/>
                        <a:t>Islamic Azad University (Iran)</a:t>
                      </a:r>
                      <a:endParaRPr lang="en-MY" sz="1100" dirty="0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MY" sz="1100" dirty="0"/>
                        <a:t>385</a:t>
                      </a:r>
                      <a:endParaRPr lang="en-MY" sz="1100" dirty="0"/>
                    </a:p>
                  </a:txBody>
                  <a:tcPr marT="0" marB="0"/>
                </a:tc>
              </a:tr>
              <a:tr h="166925">
                <a:tc>
                  <a:txBody>
                    <a:bodyPr/>
                    <a:lstStyle/>
                    <a:p>
                      <a:r>
                        <a:rPr lang="en-MY" sz="1100" dirty="0" err="1"/>
                        <a:t>Abubakar</a:t>
                      </a:r>
                      <a:r>
                        <a:rPr lang="en-MY" sz="1100" dirty="0"/>
                        <a:t> </a:t>
                      </a:r>
                      <a:r>
                        <a:rPr lang="en-MY" sz="1100" dirty="0" err="1"/>
                        <a:t>Tafawa</a:t>
                      </a:r>
                      <a:r>
                        <a:rPr lang="en-MY" sz="1100" dirty="0"/>
                        <a:t> </a:t>
                      </a:r>
                      <a:r>
                        <a:rPr lang="en-MY" sz="1100" dirty="0" err="1"/>
                        <a:t>Balewa</a:t>
                      </a:r>
                      <a:r>
                        <a:rPr lang="en-MY" sz="1100" dirty="0"/>
                        <a:t> University,</a:t>
                      </a:r>
                      <a:endParaRPr lang="en-MY" sz="1100" dirty="0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MY" sz="1100" dirty="0"/>
                        <a:t>63</a:t>
                      </a:r>
                      <a:endParaRPr lang="en-MY" sz="1100" dirty="0"/>
                    </a:p>
                  </a:txBody>
                  <a:tcPr marT="0" marB="0"/>
                </a:tc>
              </a:tr>
              <a:tr h="166925">
                <a:tc>
                  <a:txBody>
                    <a:bodyPr/>
                    <a:lstStyle/>
                    <a:p>
                      <a:r>
                        <a:rPr lang="en-MY" sz="1100" dirty="0"/>
                        <a:t>King Saud (Saudi</a:t>
                      </a:r>
                      <a:r>
                        <a:rPr lang="en-MY" sz="1100" baseline="0" dirty="0"/>
                        <a:t> Arabia)</a:t>
                      </a:r>
                      <a:endParaRPr lang="en-MY" sz="1100" dirty="0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MY" sz="1100" dirty="0"/>
                        <a:t>145</a:t>
                      </a:r>
                      <a:endParaRPr lang="en-MY" sz="1100" dirty="0"/>
                    </a:p>
                  </a:txBody>
                  <a:tcPr marT="0" marB="0"/>
                </a:tc>
              </a:tr>
              <a:tr h="166925">
                <a:tc>
                  <a:txBody>
                    <a:bodyPr/>
                    <a:lstStyle/>
                    <a:p>
                      <a:r>
                        <a:rPr lang="en-MY" sz="1100" dirty="0" err="1"/>
                        <a:t>Sebelas</a:t>
                      </a:r>
                      <a:r>
                        <a:rPr lang="en-MY" sz="1100" dirty="0"/>
                        <a:t> </a:t>
                      </a:r>
                      <a:r>
                        <a:rPr lang="en-MY" sz="1100" dirty="0" err="1"/>
                        <a:t>Maret</a:t>
                      </a:r>
                      <a:r>
                        <a:rPr lang="en-MY" sz="1100" dirty="0"/>
                        <a:t> (Indonesia)</a:t>
                      </a:r>
                      <a:endParaRPr lang="en-MY" sz="1100" dirty="0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MY" sz="1100" dirty="0"/>
                        <a:t>58</a:t>
                      </a:r>
                      <a:endParaRPr lang="en-MY" sz="1100" dirty="0"/>
                    </a:p>
                  </a:txBody>
                  <a:tcPr marT="0" marB="0"/>
                </a:tc>
              </a:tr>
              <a:tr h="166925">
                <a:tc>
                  <a:txBody>
                    <a:bodyPr/>
                    <a:lstStyle/>
                    <a:p>
                      <a:r>
                        <a:rPr lang="en-MY" sz="1100" dirty="0" err="1"/>
                        <a:t>Inha</a:t>
                      </a:r>
                      <a:r>
                        <a:rPr lang="en-MY" sz="1100" dirty="0"/>
                        <a:t> (Korea)</a:t>
                      </a:r>
                      <a:endParaRPr lang="en-MY" sz="1100" dirty="0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MY" sz="1100" dirty="0"/>
                        <a:t>19</a:t>
                      </a:r>
                      <a:endParaRPr lang="en-MY" sz="1100" dirty="0"/>
                    </a:p>
                  </a:txBody>
                  <a:tcPr marT="0" marB="0"/>
                </a:tc>
              </a:tr>
              <a:tr h="166925">
                <a:tc>
                  <a:txBody>
                    <a:bodyPr/>
                    <a:lstStyle/>
                    <a:p>
                      <a:r>
                        <a:rPr lang="en-MY" sz="1100" dirty="0"/>
                        <a:t>COMSATS (Pakistan)</a:t>
                      </a:r>
                      <a:endParaRPr lang="en-MY" sz="1100" dirty="0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MY" sz="1100" dirty="0"/>
                        <a:t>99</a:t>
                      </a:r>
                      <a:endParaRPr lang="en-MY" sz="1100" dirty="0"/>
                    </a:p>
                  </a:txBody>
                  <a:tcPr marT="0" marB="0"/>
                </a:tc>
              </a:tr>
              <a:tr h="166925">
                <a:tc>
                  <a:txBody>
                    <a:bodyPr/>
                    <a:lstStyle/>
                    <a:p>
                      <a:r>
                        <a:rPr lang="en-MY" sz="1100" dirty="0" err="1"/>
                        <a:t>Uni</a:t>
                      </a:r>
                      <a:r>
                        <a:rPr lang="en-MY" sz="1100" dirty="0"/>
                        <a:t> of Ottawa (Canada)</a:t>
                      </a:r>
                      <a:endParaRPr lang="en-MY" sz="1100" dirty="0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MY" sz="1100" dirty="0"/>
                        <a:t>108</a:t>
                      </a:r>
                      <a:endParaRPr lang="en-MY" sz="1100" dirty="0"/>
                    </a:p>
                  </a:txBody>
                  <a:tcPr marT="0" marB="0"/>
                </a:tc>
              </a:tr>
              <a:tr h="166925">
                <a:tc>
                  <a:txBody>
                    <a:bodyPr/>
                    <a:lstStyle/>
                    <a:p>
                      <a:r>
                        <a:rPr lang="en-MY" sz="1100" dirty="0"/>
                        <a:t>Nat</a:t>
                      </a:r>
                      <a:r>
                        <a:rPr lang="en-MY" sz="1100" baseline="0" dirty="0"/>
                        <a:t> </a:t>
                      </a:r>
                      <a:r>
                        <a:rPr lang="en-MY" sz="1100" dirty="0" err="1"/>
                        <a:t>Inst</a:t>
                      </a:r>
                      <a:r>
                        <a:rPr lang="en-MY" sz="1100" baseline="0" dirty="0"/>
                        <a:t> of </a:t>
                      </a:r>
                      <a:r>
                        <a:rPr lang="en-MY" sz="1100" dirty="0"/>
                        <a:t>Tech Karnataka (India)</a:t>
                      </a:r>
                      <a:endParaRPr lang="en-MY" sz="1100" dirty="0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MY" sz="1100" dirty="0"/>
                        <a:t>29</a:t>
                      </a:r>
                      <a:endParaRPr lang="en-MY" sz="1100" dirty="0"/>
                    </a:p>
                  </a:txBody>
                  <a:tcPr marT="0" marB="0"/>
                </a:tc>
              </a:tr>
              <a:tr h="166925">
                <a:tc>
                  <a:txBody>
                    <a:bodyPr/>
                    <a:lstStyle/>
                    <a:p>
                      <a:r>
                        <a:rPr lang="en-MY" sz="1100" dirty="0" err="1"/>
                        <a:t>Uni</a:t>
                      </a:r>
                      <a:r>
                        <a:rPr lang="en-MY" sz="1100" dirty="0"/>
                        <a:t> of Tech</a:t>
                      </a:r>
                      <a:r>
                        <a:rPr lang="en-MY" sz="1100" baseline="0" dirty="0"/>
                        <a:t> Baghdad (Iraq)</a:t>
                      </a:r>
                      <a:endParaRPr lang="en-MY" sz="1100" dirty="0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MY" sz="1100" dirty="0"/>
                        <a:t>32</a:t>
                      </a:r>
                      <a:endParaRPr lang="en-MY" sz="1100" dirty="0"/>
                    </a:p>
                  </a:txBody>
                  <a:tcPr marT="0" marB="0"/>
                </a:tc>
              </a:tr>
              <a:tr h="166925">
                <a:tc>
                  <a:txBody>
                    <a:bodyPr/>
                    <a:lstStyle/>
                    <a:p>
                      <a:r>
                        <a:rPr lang="en-MY" sz="1100" dirty="0"/>
                        <a:t>Penn</a:t>
                      </a:r>
                      <a:r>
                        <a:rPr lang="en-MY" sz="1100" baseline="0" dirty="0"/>
                        <a:t> State (USA)</a:t>
                      </a:r>
                      <a:endParaRPr lang="en-MY" sz="1100" dirty="0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MY" sz="1100" dirty="0"/>
                        <a:t>18</a:t>
                      </a:r>
                      <a:endParaRPr lang="en-MY" sz="1100" dirty="0"/>
                    </a:p>
                  </a:txBody>
                  <a:tcPr marT="0" marB="0"/>
                </a:tc>
              </a:tr>
              <a:tr h="166925">
                <a:tc>
                  <a:txBody>
                    <a:bodyPr/>
                    <a:lstStyle/>
                    <a:p>
                      <a:r>
                        <a:rPr lang="en-MY" sz="1100" dirty="0"/>
                        <a:t>Universidad de Salamanca (Spain)</a:t>
                      </a:r>
                      <a:endParaRPr lang="en-MY" sz="1100" dirty="0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MY" sz="1100" dirty="0"/>
                        <a:t>14</a:t>
                      </a:r>
                      <a:endParaRPr lang="en-MY" sz="1100" dirty="0"/>
                    </a:p>
                  </a:txBody>
                  <a:tcPr marT="0" marB="0"/>
                </a:tc>
              </a:tr>
              <a:tr h="166925">
                <a:tc>
                  <a:txBody>
                    <a:bodyPr/>
                    <a:lstStyle/>
                    <a:p>
                      <a:r>
                        <a:rPr lang="en-MY" sz="1100" dirty="0" err="1"/>
                        <a:t>Universite</a:t>
                      </a:r>
                      <a:r>
                        <a:rPr lang="en-MY" sz="1100" dirty="0"/>
                        <a:t> de Rennes 1(France)</a:t>
                      </a:r>
                      <a:endParaRPr lang="en-MY" sz="1100" dirty="0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MY" sz="1100" dirty="0"/>
                        <a:t>7</a:t>
                      </a:r>
                      <a:endParaRPr lang="en-MY" sz="1100" dirty="0"/>
                    </a:p>
                  </a:txBody>
                  <a:tcPr marT="0" marB="0"/>
                </a:tc>
              </a:tr>
              <a:tr h="166925">
                <a:tc>
                  <a:txBody>
                    <a:bodyPr/>
                    <a:lstStyle/>
                    <a:p>
                      <a:r>
                        <a:rPr lang="en-MY" sz="1100" dirty="0"/>
                        <a:t>RWTH Aachen University (Germany)</a:t>
                      </a:r>
                      <a:endParaRPr lang="en-MY" sz="1100" dirty="0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MY" sz="1100" dirty="0"/>
                        <a:t>12</a:t>
                      </a:r>
                      <a:endParaRPr lang="en-MY" sz="1100" dirty="0"/>
                    </a:p>
                  </a:txBody>
                  <a:tcPr marT="0" marB="0"/>
                </a:tc>
              </a:tr>
              <a:tr h="166925">
                <a:tc>
                  <a:txBody>
                    <a:bodyPr/>
                    <a:lstStyle/>
                    <a:p>
                      <a:r>
                        <a:rPr lang="en-MY" sz="1100" dirty="0" err="1"/>
                        <a:t>Politechnico</a:t>
                      </a:r>
                      <a:r>
                        <a:rPr lang="en-MY" sz="1100" dirty="0"/>
                        <a:t> di Milano (Italy)</a:t>
                      </a:r>
                      <a:endParaRPr lang="en-MY" sz="1100" dirty="0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MY" sz="1100" dirty="0"/>
                        <a:t>12</a:t>
                      </a:r>
                      <a:endParaRPr lang="en-MY" sz="1100" dirty="0"/>
                    </a:p>
                  </a:txBody>
                  <a:tcPr marT="0" marB="0"/>
                </a:tc>
              </a:tr>
              <a:tr h="166925">
                <a:tc>
                  <a:txBody>
                    <a:bodyPr/>
                    <a:lstStyle/>
                    <a:p>
                      <a:r>
                        <a:rPr lang="en-MY" sz="1100" dirty="0"/>
                        <a:t>Vilnius </a:t>
                      </a:r>
                      <a:r>
                        <a:rPr lang="en-MY" sz="1100" dirty="0" err="1"/>
                        <a:t>Gediminas</a:t>
                      </a:r>
                      <a:r>
                        <a:rPr lang="en-MY" sz="1100" dirty="0"/>
                        <a:t> TU (Lithuania)</a:t>
                      </a:r>
                      <a:endParaRPr lang="en-MY" sz="1100" dirty="0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MY" sz="1100" dirty="0"/>
                        <a:t>25</a:t>
                      </a:r>
                      <a:endParaRPr lang="en-MY" sz="1100" dirty="0"/>
                    </a:p>
                  </a:txBody>
                  <a:tcPr marT="0" marB="0"/>
                </a:tc>
              </a:tr>
              <a:tr h="166925">
                <a:tc>
                  <a:txBody>
                    <a:bodyPr/>
                    <a:lstStyle/>
                    <a:p>
                      <a:r>
                        <a:rPr lang="en-MY" sz="1100" dirty="0"/>
                        <a:t>NTU (Singapore)</a:t>
                      </a:r>
                      <a:endParaRPr lang="en-MY" sz="1100" dirty="0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MY" sz="1100" dirty="0"/>
                        <a:t>36</a:t>
                      </a:r>
                      <a:endParaRPr lang="en-MY" sz="1100" dirty="0"/>
                    </a:p>
                  </a:txBody>
                  <a:tcPr marT="0" marB="0"/>
                </a:tc>
              </a:tr>
              <a:tr h="166925">
                <a:tc>
                  <a:txBody>
                    <a:bodyPr/>
                    <a:lstStyle/>
                    <a:p>
                      <a:r>
                        <a:rPr lang="en-MY" sz="1100" dirty="0"/>
                        <a:t>De La Salle University (The Philippines)</a:t>
                      </a:r>
                      <a:endParaRPr lang="en-MY" sz="1100" dirty="0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MY" sz="1100" dirty="0"/>
                        <a:t>10</a:t>
                      </a:r>
                      <a:endParaRPr lang="en-MY" sz="1100" dirty="0"/>
                    </a:p>
                  </a:txBody>
                  <a:tcPr marT="0" marB="0"/>
                </a:tc>
              </a:tr>
              <a:tr h="166925">
                <a:tc>
                  <a:txBody>
                    <a:bodyPr/>
                    <a:lstStyle/>
                    <a:p>
                      <a:r>
                        <a:rPr lang="en-MY" sz="1100" dirty="0"/>
                        <a:t>Ton Duc Thang University</a:t>
                      </a:r>
                      <a:endParaRPr lang="en-MY" sz="1100" dirty="0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MY" sz="1100" dirty="0"/>
                        <a:t>19</a:t>
                      </a:r>
                      <a:endParaRPr lang="en-MY" sz="1100" dirty="0"/>
                    </a:p>
                  </a:txBody>
                  <a:tcPr marT="0" marB="0"/>
                </a:tc>
              </a:tr>
              <a:tr h="166925">
                <a:tc>
                  <a:txBody>
                    <a:bodyPr/>
                    <a:lstStyle/>
                    <a:p>
                      <a:r>
                        <a:rPr lang="en-MY" sz="1100" dirty="0"/>
                        <a:t>UTB (Brunei)</a:t>
                      </a:r>
                      <a:endParaRPr lang="en-MY" sz="1100" dirty="0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MY" sz="1100" dirty="0"/>
                        <a:t>18</a:t>
                      </a:r>
                      <a:endParaRPr lang="en-MY" sz="1100" dirty="0"/>
                    </a:p>
                  </a:txBody>
                  <a:tcPr marT="0" marB="0"/>
                </a:tc>
              </a:tr>
              <a:tr h="166925">
                <a:tc>
                  <a:txBody>
                    <a:bodyPr/>
                    <a:lstStyle/>
                    <a:p>
                      <a:r>
                        <a:rPr lang="en-MY" sz="1100" dirty="0"/>
                        <a:t>Zaman University (Cambodia)</a:t>
                      </a:r>
                      <a:endParaRPr lang="en-MY" sz="1100" dirty="0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MY" sz="1100" dirty="0"/>
                        <a:t>8</a:t>
                      </a:r>
                      <a:endParaRPr lang="en-MY" sz="1100" dirty="0"/>
                    </a:p>
                  </a:txBody>
                  <a:tcPr marT="0" marB="0"/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457200" y="5444043"/>
            <a:ext cx="2765630" cy="444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MY" sz="1100" dirty="0"/>
              <a:t>Source:  Pure, Scopus &amp; Elsevier Fingerprint Engine™ © 2018 Elsevier B.V.</a:t>
            </a:r>
            <a:endParaRPr lang="en-MY" sz="1100" dirty="0"/>
          </a:p>
        </p:txBody>
      </p:sp>
      <p:pic>
        <p:nvPicPr>
          <p:cNvPr id="20" name="Picture 2" descr="Image result for elsevi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7122" y="752602"/>
            <a:ext cx="759979" cy="836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08" y="304882"/>
            <a:ext cx="5059424" cy="576262"/>
          </a:xfrm>
        </p:spPr>
        <p:txBody>
          <a:bodyPr/>
          <a:lstStyle/>
          <a:p>
            <a:r>
              <a:rPr lang="en-MY" sz="3200" b="1" dirty="0"/>
              <a:t>UTM-UK Universities Joint-Publication</a:t>
            </a:r>
            <a:endParaRPr lang="en-MY" sz="3200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28714" y="1219258"/>
          <a:ext cx="4114692" cy="487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336"/>
                <a:gridCol w="1676356"/>
              </a:tblGrid>
              <a:tr h="228593">
                <a:tc>
                  <a:txBody>
                    <a:bodyPr/>
                    <a:lstStyle/>
                    <a:p>
                      <a:r>
                        <a:rPr lang="en-MY" sz="1400" dirty="0"/>
                        <a:t>Universities</a:t>
                      </a:r>
                      <a:endParaRPr lang="en-MY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400" dirty="0"/>
                        <a:t># of shared</a:t>
                      </a:r>
                      <a:r>
                        <a:rPr lang="en-MY" sz="1400" baseline="0" dirty="0"/>
                        <a:t> output*</a:t>
                      </a:r>
                      <a:endParaRPr lang="en-MY" sz="1400" dirty="0"/>
                    </a:p>
                  </a:txBody>
                  <a:tcPr/>
                </a:tc>
              </a:tr>
              <a:tr h="224952">
                <a:tc>
                  <a:txBody>
                    <a:bodyPr/>
                    <a:lstStyle/>
                    <a:p>
                      <a:r>
                        <a:rPr lang="en-MY" sz="1400" dirty="0"/>
                        <a:t>Imperial College</a:t>
                      </a:r>
                      <a:r>
                        <a:rPr lang="en-MY" sz="1400" baseline="0" dirty="0"/>
                        <a:t> London</a:t>
                      </a:r>
                      <a:endParaRPr lang="en-MY" sz="1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400" dirty="0"/>
                        <a:t>61</a:t>
                      </a:r>
                      <a:endParaRPr lang="en-MY" sz="1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24952">
                <a:tc>
                  <a:txBody>
                    <a:bodyPr/>
                    <a:lstStyle/>
                    <a:p>
                      <a:r>
                        <a:rPr lang="en-MY" sz="1400" dirty="0"/>
                        <a:t>University of Southampton</a:t>
                      </a:r>
                      <a:endParaRPr lang="en-MY" sz="1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400" dirty="0"/>
                        <a:t>43</a:t>
                      </a:r>
                      <a:endParaRPr lang="en-MY" sz="1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24952">
                <a:tc>
                  <a:txBody>
                    <a:bodyPr/>
                    <a:lstStyle/>
                    <a:p>
                      <a:r>
                        <a:rPr lang="en-MY" sz="1400" dirty="0"/>
                        <a:t>University of Liverpool</a:t>
                      </a:r>
                      <a:endParaRPr lang="en-MY" sz="1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400" dirty="0"/>
                        <a:t>33</a:t>
                      </a:r>
                      <a:endParaRPr lang="en-MY" sz="1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03381">
                <a:tc>
                  <a:txBody>
                    <a:bodyPr/>
                    <a:lstStyle/>
                    <a:p>
                      <a:r>
                        <a:rPr lang="en-MY" sz="1400" dirty="0"/>
                        <a:t>University of Surrey</a:t>
                      </a:r>
                      <a:endParaRPr lang="en-MY" sz="1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400" dirty="0"/>
                        <a:t>30</a:t>
                      </a:r>
                      <a:endParaRPr lang="en-MY" sz="1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24952">
                <a:tc>
                  <a:txBody>
                    <a:bodyPr/>
                    <a:lstStyle/>
                    <a:p>
                      <a:r>
                        <a:rPr lang="en-MY" sz="1400" dirty="0"/>
                        <a:t>Universit</a:t>
                      </a:r>
                      <a:r>
                        <a:rPr lang="en-MY" sz="1400" baseline="0" dirty="0"/>
                        <a:t>y of Birmingham</a:t>
                      </a:r>
                      <a:endParaRPr lang="en-MY" sz="1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400" dirty="0"/>
                        <a:t>29</a:t>
                      </a:r>
                      <a:endParaRPr lang="en-MY" sz="1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24952">
                <a:tc>
                  <a:txBody>
                    <a:bodyPr/>
                    <a:lstStyle/>
                    <a:p>
                      <a:r>
                        <a:rPr lang="en-MY" sz="1400" dirty="0"/>
                        <a:t>University</a:t>
                      </a:r>
                      <a:r>
                        <a:rPr lang="en-MY" sz="1400" baseline="0" dirty="0"/>
                        <a:t> of Nottingham</a:t>
                      </a:r>
                      <a:endParaRPr lang="en-MY" sz="1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400" dirty="0"/>
                        <a:t>23</a:t>
                      </a:r>
                      <a:endParaRPr lang="en-MY" sz="1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24952">
                <a:tc>
                  <a:txBody>
                    <a:bodyPr/>
                    <a:lstStyle/>
                    <a:p>
                      <a:r>
                        <a:rPr lang="en-MY" sz="1400" dirty="0"/>
                        <a:t>University</a:t>
                      </a:r>
                      <a:r>
                        <a:rPr lang="en-MY" sz="1400" baseline="0" dirty="0"/>
                        <a:t> of Cambridge</a:t>
                      </a:r>
                      <a:endParaRPr lang="en-MY" sz="1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400" dirty="0"/>
                        <a:t>20</a:t>
                      </a:r>
                      <a:endParaRPr lang="en-MY" sz="1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24952">
                <a:tc>
                  <a:txBody>
                    <a:bodyPr/>
                    <a:lstStyle/>
                    <a:p>
                      <a:r>
                        <a:rPr lang="en-MY" sz="1400" dirty="0"/>
                        <a:t>Heriot-Watt University</a:t>
                      </a:r>
                      <a:endParaRPr lang="en-MY" sz="1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400" dirty="0"/>
                        <a:t>19</a:t>
                      </a:r>
                      <a:endParaRPr lang="en-MY" sz="1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24952">
                <a:tc>
                  <a:txBody>
                    <a:bodyPr/>
                    <a:lstStyle/>
                    <a:p>
                      <a:r>
                        <a:rPr lang="en-MY" sz="1400" dirty="0"/>
                        <a:t>University of Sheffield</a:t>
                      </a:r>
                      <a:endParaRPr lang="en-MY" sz="1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400" dirty="0"/>
                        <a:t>18</a:t>
                      </a:r>
                      <a:endParaRPr lang="en-MY" sz="1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24952">
                <a:tc>
                  <a:txBody>
                    <a:bodyPr/>
                    <a:lstStyle/>
                    <a:p>
                      <a:r>
                        <a:rPr lang="en-MY" sz="1400" dirty="0"/>
                        <a:t>Loughborough</a:t>
                      </a:r>
                      <a:r>
                        <a:rPr lang="en-MY" sz="1400" baseline="0" dirty="0"/>
                        <a:t> University</a:t>
                      </a:r>
                      <a:endParaRPr lang="en-MY" sz="1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400" dirty="0"/>
                        <a:t>17</a:t>
                      </a:r>
                      <a:endParaRPr lang="en-MY" sz="1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24952">
                <a:tc>
                  <a:txBody>
                    <a:bodyPr/>
                    <a:lstStyle/>
                    <a:p>
                      <a:r>
                        <a:rPr lang="en-MY" sz="1400" dirty="0"/>
                        <a:t>University of Manchester</a:t>
                      </a:r>
                      <a:endParaRPr lang="en-MY" sz="1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400" dirty="0"/>
                        <a:t>14</a:t>
                      </a:r>
                      <a:endParaRPr lang="en-MY" sz="1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24952">
                <a:tc>
                  <a:txBody>
                    <a:bodyPr/>
                    <a:lstStyle/>
                    <a:p>
                      <a:r>
                        <a:rPr lang="en-MY" sz="1400" dirty="0"/>
                        <a:t>Newcastle University</a:t>
                      </a:r>
                      <a:endParaRPr lang="en-MY" sz="1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400" dirty="0"/>
                        <a:t>14</a:t>
                      </a:r>
                      <a:endParaRPr lang="en-MY" sz="1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24952">
                <a:tc>
                  <a:txBody>
                    <a:bodyPr/>
                    <a:lstStyle/>
                    <a:p>
                      <a:r>
                        <a:rPr lang="en-MY" sz="1400" dirty="0"/>
                        <a:t>Glasgow Caledonian</a:t>
                      </a:r>
                      <a:r>
                        <a:rPr lang="en-MY" sz="1400" baseline="0" dirty="0"/>
                        <a:t> University</a:t>
                      </a:r>
                      <a:endParaRPr lang="en-MY" sz="1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400" dirty="0"/>
                        <a:t>13</a:t>
                      </a:r>
                      <a:endParaRPr lang="en-MY" sz="1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24952">
                <a:tc>
                  <a:txBody>
                    <a:bodyPr/>
                    <a:lstStyle/>
                    <a:p>
                      <a:r>
                        <a:rPr lang="en-MY" sz="1400" dirty="0"/>
                        <a:t>University of Dundee</a:t>
                      </a:r>
                      <a:endParaRPr lang="en-MY" sz="1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400" dirty="0"/>
                        <a:t>12</a:t>
                      </a:r>
                      <a:endParaRPr lang="en-MY" sz="1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24952">
                <a:tc>
                  <a:txBody>
                    <a:bodyPr/>
                    <a:lstStyle/>
                    <a:p>
                      <a:r>
                        <a:rPr lang="en-MY" sz="1400" dirty="0"/>
                        <a:t>University College London</a:t>
                      </a:r>
                      <a:endParaRPr lang="en-MY" sz="1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400" dirty="0"/>
                        <a:t>11</a:t>
                      </a:r>
                      <a:endParaRPr lang="en-MY" sz="1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495802" y="1219258"/>
          <a:ext cx="4495682" cy="487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6930"/>
                <a:gridCol w="1828752"/>
              </a:tblGrid>
              <a:tr h="277899">
                <a:tc>
                  <a:txBody>
                    <a:bodyPr/>
                    <a:lstStyle/>
                    <a:p>
                      <a:r>
                        <a:rPr lang="en-MY" sz="1400" dirty="0"/>
                        <a:t>Universities</a:t>
                      </a:r>
                      <a:endParaRPr lang="en-MY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400" dirty="0"/>
                        <a:t># of shared</a:t>
                      </a:r>
                      <a:r>
                        <a:rPr lang="en-MY" sz="1400" baseline="0" dirty="0"/>
                        <a:t> output*</a:t>
                      </a:r>
                      <a:endParaRPr lang="en-MY" sz="1400" dirty="0"/>
                    </a:p>
                  </a:txBody>
                  <a:tcPr/>
                </a:tc>
              </a:tr>
              <a:tr h="277899">
                <a:tc>
                  <a:txBody>
                    <a:bodyPr/>
                    <a:lstStyle/>
                    <a:p>
                      <a:r>
                        <a:rPr lang="en-MY" sz="1400" dirty="0"/>
                        <a:t>University of Exeter</a:t>
                      </a:r>
                      <a:endParaRPr lang="en-MY" sz="1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400" dirty="0"/>
                        <a:t>11</a:t>
                      </a:r>
                      <a:endParaRPr lang="en-MY" sz="1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77899">
                <a:tc>
                  <a:txBody>
                    <a:bodyPr/>
                    <a:lstStyle/>
                    <a:p>
                      <a:r>
                        <a:rPr lang="en-MY" sz="1400" dirty="0"/>
                        <a:t>University of Oxford</a:t>
                      </a:r>
                      <a:endParaRPr lang="en-MY" sz="1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400" dirty="0"/>
                        <a:t>11</a:t>
                      </a:r>
                      <a:endParaRPr lang="en-MY" sz="1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77899">
                <a:tc>
                  <a:txBody>
                    <a:bodyPr/>
                    <a:lstStyle/>
                    <a:p>
                      <a:r>
                        <a:rPr lang="en-MY" sz="1400" dirty="0"/>
                        <a:t>Liverpool John </a:t>
                      </a:r>
                      <a:r>
                        <a:rPr lang="en-MY" sz="1400" dirty="0" err="1"/>
                        <a:t>Moores</a:t>
                      </a:r>
                      <a:r>
                        <a:rPr lang="en-MY" sz="1400" dirty="0"/>
                        <a:t> University</a:t>
                      </a:r>
                      <a:endParaRPr lang="en-MY" sz="1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400" dirty="0"/>
                        <a:t>11</a:t>
                      </a:r>
                      <a:endParaRPr lang="en-MY" sz="1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77899">
                <a:tc>
                  <a:txBody>
                    <a:bodyPr/>
                    <a:lstStyle/>
                    <a:p>
                      <a:r>
                        <a:rPr lang="en-MY" sz="1400" dirty="0"/>
                        <a:t>University of Bristol</a:t>
                      </a:r>
                      <a:endParaRPr lang="en-MY" sz="1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400" dirty="0"/>
                        <a:t>10</a:t>
                      </a:r>
                      <a:endParaRPr lang="en-MY" sz="1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77899">
                <a:tc>
                  <a:txBody>
                    <a:bodyPr/>
                    <a:lstStyle/>
                    <a:p>
                      <a:r>
                        <a:rPr lang="en-MY" sz="1400" dirty="0"/>
                        <a:t>Brunel University London</a:t>
                      </a:r>
                      <a:endParaRPr lang="en-MY" sz="1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400" dirty="0"/>
                        <a:t>10</a:t>
                      </a:r>
                      <a:endParaRPr lang="en-MY" sz="1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77899">
                <a:tc>
                  <a:txBody>
                    <a:bodyPr/>
                    <a:lstStyle/>
                    <a:p>
                      <a:r>
                        <a:rPr lang="en-MY" sz="1400" dirty="0"/>
                        <a:t>University of Kent</a:t>
                      </a:r>
                      <a:endParaRPr lang="en-MY" sz="1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400" dirty="0"/>
                        <a:t>8</a:t>
                      </a:r>
                      <a:endParaRPr lang="en-MY" sz="1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77899">
                <a:tc>
                  <a:txBody>
                    <a:bodyPr/>
                    <a:lstStyle/>
                    <a:p>
                      <a:r>
                        <a:rPr lang="en-MY" sz="1400" dirty="0"/>
                        <a:t>University of Glasgow</a:t>
                      </a:r>
                      <a:endParaRPr lang="en-MY" sz="1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400" dirty="0"/>
                        <a:t>7</a:t>
                      </a:r>
                      <a:endParaRPr lang="en-MY" sz="1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77899">
                <a:tc>
                  <a:txBody>
                    <a:bodyPr/>
                    <a:lstStyle/>
                    <a:p>
                      <a:r>
                        <a:rPr lang="en-MY" sz="1400" dirty="0"/>
                        <a:t>Oxford-Brookes</a:t>
                      </a:r>
                      <a:r>
                        <a:rPr lang="en-MY" sz="1400" baseline="0" dirty="0"/>
                        <a:t> University</a:t>
                      </a:r>
                      <a:endParaRPr lang="en-MY" sz="1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400" dirty="0"/>
                        <a:t>7</a:t>
                      </a:r>
                      <a:endParaRPr lang="en-MY" sz="1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77899">
                <a:tc>
                  <a:txBody>
                    <a:bodyPr/>
                    <a:lstStyle/>
                    <a:p>
                      <a:r>
                        <a:rPr lang="en-MY" sz="1400" dirty="0"/>
                        <a:t>University of Leicester</a:t>
                      </a:r>
                      <a:endParaRPr lang="en-MY" sz="1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400" dirty="0"/>
                        <a:t>7</a:t>
                      </a:r>
                      <a:endParaRPr lang="en-MY" sz="1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77899">
                <a:tc>
                  <a:txBody>
                    <a:bodyPr/>
                    <a:lstStyle/>
                    <a:p>
                      <a:r>
                        <a:rPr lang="en-MY" sz="1400" dirty="0"/>
                        <a:t>Queen Mary University London</a:t>
                      </a:r>
                      <a:endParaRPr lang="en-MY" sz="1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400" dirty="0"/>
                        <a:t>6</a:t>
                      </a:r>
                      <a:endParaRPr lang="en-MY" sz="1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77899">
                <a:tc>
                  <a:txBody>
                    <a:bodyPr/>
                    <a:lstStyle/>
                    <a:p>
                      <a:r>
                        <a:rPr lang="en-MY" sz="1400" dirty="0"/>
                        <a:t>University of Leeds</a:t>
                      </a:r>
                      <a:endParaRPr lang="en-MY" sz="1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400" dirty="0"/>
                        <a:t>6</a:t>
                      </a:r>
                      <a:endParaRPr lang="en-MY" sz="1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77899">
                <a:tc>
                  <a:txBody>
                    <a:bodyPr/>
                    <a:lstStyle/>
                    <a:p>
                      <a:r>
                        <a:rPr lang="en-MY" sz="1400" dirty="0"/>
                        <a:t>Cardiff University</a:t>
                      </a:r>
                      <a:endParaRPr lang="en-MY" sz="1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400" dirty="0"/>
                        <a:t>6</a:t>
                      </a:r>
                      <a:endParaRPr lang="en-MY" sz="1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77899">
                <a:tc>
                  <a:txBody>
                    <a:bodyPr/>
                    <a:lstStyle/>
                    <a:p>
                      <a:r>
                        <a:rPr lang="en-MY" sz="1400" dirty="0"/>
                        <a:t>University of Warwick</a:t>
                      </a:r>
                      <a:endParaRPr lang="en-MY" sz="1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400" dirty="0"/>
                        <a:t>5</a:t>
                      </a:r>
                      <a:endParaRPr lang="en-MY" sz="1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77899">
                <a:tc>
                  <a:txBody>
                    <a:bodyPr/>
                    <a:lstStyle/>
                    <a:p>
                      <a:r>
                        <a:rPr lang="en-MY" sz="1400" dirty="0"/>
                        <a:t>University of Strathclyde</a:t>
                      </a:r>
                      <a:endParaRPr lang="en-MY" sz="1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400" dirty="0"/>
                        <a:t>5</a:t>
                      </a:r>
                      <a:endParaRPr lang="en-MY" sz="1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77899">
                <a:tc>
                  <a:txBody>
                    <a:bodyPr/>
                    <a:lstStyle/>
                    <a:p>
                      <a:r>
                        <a:rPr lang="en-MY" sz="1400" dirty="0"/>
                        <a:t>University of</a:t>
                      </a:r>
                      <a:r>
                        <a:rPr lang="en-MY" sz="1400" baseline="0" dirty="0"/>
                        <a:t> Swansea</a:t>
                      </a:r>
                      <a:endParaRPr lang="en-MY" sz="1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400" dirty="0"/>
                        <a:t>5</a:t>
                      </a:r>
                      <a:endParaRPr lang="en-MY" sz="1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5122" name="Picture 2" descr="http://www.europeanwaterfalls.com/wp-content/uploads/UK_flag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158" y="0"/>
            <a:ext cx="782165" cy="108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476950" y="6248326"/>
            <a:ext cx="24415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n-lt"/>
              </a:rPr>
              <a:t>*indexed by Scopus 2011-2016</a:t>
            </a:r>
            <a:endParaRPr lang="en-MY" sz="1400" dirty="0">
              <a:latin typeface="+mn-lt"/>
            </a:endParaRP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076" y="93629"/>
            <a:ext cx="6553136" cy="1143000"/>
          </a:xfrm>
        </p:spPr>
        <p:txBody>
          <a:bodyPr/>
          <a:lstStyle/>
          <a:p>
            <a:r>
              <a:rPr lang="en-MY" dirty="0">
                <a:solidFill>
                  <a:schemeClr val="accent1">
                    <a:lumMod val="75000"/>
                  </a:schemeClr>
                </a:solidFill>
              </a:rPr>
              <a:t>MIT-UTM </a:t>
            </a:r>
            <a:r>
              <a:rPr lang="en-MY" dirty="0"/>
              <a:t>Malaysia Sustainable Cities Program (MSCP)</a:t>
            </a:r>
            <a:endParaRPr lang="en-MY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020" y="2754947"/>
            <a:ext cx="6842692" cy="3828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084" y="1232498"/>
            <a:ext cx="4718916" cy="1707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5867366" y="5500926"/>
            <a:ext cx="3143168" cy="899796"/>
            <a:chOff x="304235" y="5240422"/>
            <a:chExt cx="4170286" cy="1080393"/>
          </a:xfrm>
        </p:grpSpPr>
        <p:pic>
          <p:nvPicPr>
            <p:cNvPr id="8" name="Picture 4" descr="logo-isi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5406" y="5673211"/>
              <a:ext cx="1981671" cy="647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5" descr="logo-dusp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634" y="5641571"/>
              <a:ext cx="1197887" cy="66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7" descr="logo-colab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065" b="18177"/>
            <a:stretch>
              <a:fillRect/>
            </a:stretch>
          </p:blipFill>
          <p:spPr bwMode="auto">
            <a:xfrm>
              <a:off x="304235" y="5664452"/>
              <a:ext cx="866773" cy="646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" descr="http://web.mit.edu/graphicidentity/logo/jpeg/s6_r_g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912" y="5240422"/>
              <a:ext cx="1800989" cy="553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8" descr="http://www.utm.my/co2footprintutm/files/2011/12/UTM-LOGO-brand-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9136" y="5316081"/>
              <a:ext cx="1351751" cy="442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Rectangle 2"/>
          <p:cNvSpPr/>
          <p:nvPr/>
        </p:nvSpPr>
        <p:spPr>
          <a:xfrm>
            <a:off x="291076" y="1428846"/>
            <a:ext cx="3513380" cy="4025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US" altLang="en-US" sz="2000" dirty="0">
                <a:latin typeface="+mn-lt"/>
              </a:rPr>
              <a:t>MSCP research examines Malaysia’s city planning and development that reflect a commitment to the principles of sustainability </a:t>
            </a:r>
            <a:endParaRPr lang="en-US" altLang="en-US" sz="2000" dirty="0">
              <a:latin typeface="+mn-lt"/>
            </a:endParaRPr>
          </a:p>
          <a:p>
            <a:pPr>
              <a:lnSpc>
                <a:spcPct val="90000"/>
              </a:lnSpc>
            </a:pPr>
            <a:endParaRPr lang="en-US" altLang="en-US" sz="2000" dirty="0">
              <a:latin typeface="+mn-lt"/>
            </a:endParaRPr>
          </a:p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US" altLang="en-US" sz="2000" dirty="0">
                <a:latin typeface="+mn-lt"/>
              </a:rPr>
              <a:t>Focal areas:</a:t>
            </a:r>
            <a:endParaRPr lang="en-US" altLang="en-US" sz="2000" dirty="0">
              <a:latin typeface="+mn-lt"/>
            </a:endParaRP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altLang="en-US" dirty="0">
                <a:latin typeface="+mn-lt"/>
              </a:rPr>
              <a:t>Economic and ecological sustainability</a:t>
            </a:r>
            <a:endParaRPr lang="en-US" altLang="en-US" dirty="0">
              <a:latin typeface="+mn-lt"/>
            </a:endParaRP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altLang="en-US" dirty="0">
                <a:latin typeface="+mn-lt"/>
              </a:rPr>
              <a:t>Natural resource management</a:t>
            </a:r>
            <a:endParaRPr lang="en-US" altLang="en-US" dirty="0">
              <a:latin typeface="+mn-lt"/>
            </a:endParaRP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altLang="en-US" dirty="0">
                <a:latin typeface="+mn-lt"/>
              </a:rPr>
              <a:t>Environmental quality improvement</a:t>
            </a:r>
            <a:endParaRPr lang="en-US" altLang="en-US" dirty="0">
              <a:latin typeface="+mn-lt"/>
            </a:endParaRP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altLang="en-US" dirty="0">
                <a:latin typeface="+mn-lt"/>
              </a:rPr>
              <a:t>Socio-cultural impacts of development</a:t>
            </a:r>
            <a:endParaRPr lang="en-US" altLang="en-US" dirty="0">
              <a:latin typeface="+mn-lt"/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451425" y="6392690"/>
            <a:ext cx="3082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800000"/>
              </a:buClr>
              <a:buSzPct val="110000"/>
              <a:buFont typeface="Calibri" panose="020F0502020204030204" pitchFamily="34" charset="0"/>
              <a:buChar char="●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800000"/>
              </a:buClr>
              <a:buSzPct val="11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800000"/>
              </a:buClr>
              <a:buSzPct val="11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00000"/>
              </a:buClr>
              <a:buSzPct val="11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00000"/>
              </a:buClr>
              <a:buSzPct val="11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1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1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1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1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en-US" sz="1800" dirty="0">
                <a:solidFill>
                  <a:srgbClr val="FF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http://malaysiacities.mit.edu/</a:t>
            </a:r>
            <a:endParaRPr lang="en-US" altLang="en-US" sz="1800" dirty="0">
              <a:solidFill>
                <a:srgbClr val="FF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Content Placeholder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" t="1575" r="1064" b="2325"/>
          <a:stretch>
            <a:fillRect/>
          </a:stretch>
        </p:blipFill>
        <p:spPr bwMode="auto">
          <a:xfrm>
            <a:off x="83446" y="990664"/>
            <a:ext cx="5399181" cy="3580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Subtitle 2"/>
          <p:cNvSpPr txBox="1">
            <a:spLocks noChangeArrowheads="1"/>
          </p:cNvSpPr>
          <p:nvPr/>
        </p:nvSpPr>
        <p:spPr bwMode="auto">
          <a:xfrm>
            <a:off x="5486400" y="6477000"/>
            <a:ext cx="3581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945" tIns="45495" rIns="90945" bIns="45495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sz="1100">
                <a:solidFill>
                  <a:srgbClr val="808080"/>
                </a:solidFill>
              </a:rPr>
              <a:t>(Source: National Institute of Environment Studies, Japan)</a:t>
            </a:r>
            <a:endParaRPr lang="en-US" sz="1100">
              <a:solidFill>
                <a:srgbClr val="808080"/>
              </a:solidFill>
            </a:endParaRPr>
          </a:p>
        </p:txBody>
      </p:sp>
      <p:sp>
        <p:nvSpPr>
          <p:cNvPr id="4100" name="TextBox 7"/>
          <p:cNvSpPr txBox="1">
            <a:spLocks noChangeArrowheads="1"/>
          </p:cNvSpPr>
          <p:nvPr/>
        </p:nvSpPr>
        <p:spPr bwMode="auto">
          <a:xfrm>
            <a:off x="-1264247" y="95678"/>
            <a:ext cx="7739062" cy="65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lnSpc>
                <a:spcPts val="5000"/>
              </a:lnSpc>
            </a:pPr>
            <a:r>
              <a:rPr lang="en-US" altLang="en-US" sz="3200" dirty="0">
                <a:solidFill>
                  <a:srgbClr val="808080"/>
                </a:solidFill>
                <a:latin typeface="Impact" panose="020B0806030902050204" pitchFamily="34" charset="0"/>
              </a:rPr>
              <a:t>LOW CARBON SOCIETY </a:t>
            </a:r>
            <a:r>
              <a:rPr lang="en-US" altLang="en-US" sz="3200" dirty="0">
                <a:solidFill>
                  <a:srgbClr val="00A28A"/>
                </a:solidFill>
                <a:latin typeface="Impact" panose="020B0806030902050204" pitchFamily="34" charset="0"/>
              </a:rPr>
              <a:t>ASIAN NETWORK</a:t>
            </a:r>
            <a:endParaRPr lang="en-US" sz="3200" dirty="0">
              <a:solidFill>
                <a:srgbClr val="00A28A"/>
              </a:solidFill>
              <a:latin typeface="Impact" panose="020B080603090205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738188" y="800100"/>
            <a:ext cx="7643812" cy="0"/>
          </a:xfrm>
          <a:prstGeom prst="line">
            <a:avLst/>
          </a:prstGeom>
          <a:ln w="28575">
            <a:solidFill>
              <a:srgbClr val="00A2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8219" y="4692957"/>
            <a:ext cx="906756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1600" b="1" dirty="0">
                <a:solidFill>
                  <a:srgbClr val="404040"/>
                </a:solidFill>
                <a:latin typeface="+mn-lt"/>
              </a:rPr>
              <a:t>RESEARCH TEAM</a:t>
            </a:r>
            <a:r>
              <a:rPr lang="en-US" altLang="en-US" sz="1600" dirty="0">
                <a:solidFill>
                  <a:srgbClr val="2F5597"/>
                </a:solidFill>
                <a:latin typeface="+mn-lt"/>
              </a:rPr>
              <a:t>: </a:t>
            </a:r>
            <a:r>
              <a:rPr lang="en-US" altLang="en-US" sz="1600" b="1" dirty="0" err="1">
                <a:solidFill>
                  <a:srgbClr val="C00000"/>
                </a:solidFill>
                <a:latin typeface="+mn-lt"/>
              </a:rPr>
              <a:t>Universiti</a:t>
            </a:r>
            <a:r>
              <a:rPr lang="en-US" altLang="en-US" sz="16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altLang="en-US" sz="1600" b="1" dirty="0" err="1">
                <a:solidFill>
                  <a:srgbClr val="C00000"/>
                </a:solidFill>
                <a:latin typeface="+mn-lt"/>
              </a:rPr>
              <a:t>Teknologi</a:t>
            </a:r>
            <a:r>
              <a:rPr lang="en-US" altLang="en-US" sz="1600" b="1" dirty="0">
                <a:solidFill>
                  <a:srgbClr val="C00000"/>
                </a:solidFill>
                <a:latin typeface="+mn-lt"/>
              </a:rPr>
              <a:t> Malaysia (UTM), </a:t>
            </a:r>
            <a:r>
              <a:rPr lang="en-US" altLang="en-US" sz="1600" dirty="0">
                <a:solidFill>
                  <a:srgbClr val="404040"/>
                </a:solidFill>
                <a:latin typeface="+mn-lt"/>
              </a:rPr>
              <a:t>Kyoto University (KU), Okayama University (OU), National Institute for Environmental Studies (NIES)</a:t>
            </a:r>
            <a:endParaRPr lang="en-US" altLang="en-US" sz="1600" dirty="0">
              <a:solidFill>
                <a:srgbClr val="2F5597"/>
              </a:solidFill>
              <a:latin typeface="+mn-lt"/>
            </a:endParaRPr>
          </a:p>
          <a:p>
            <a:pPr algn="just"/>
            <a:r>
              <a:rPr lang="en-US" altLang="en-US" sz="1600" b="1" dirty="0">
                <a:solidFill>
                  <a:srgbClr val="404040"/>
                </a:solidFill>
                <a:latin typeface="+mn-lt"/>
              </a:rPr>
              <a:t>SPONSOR: </a:t>
            </a:r>
            <a:r>
              <a:rPr lang="en-US" altLang="en-US" sz="1600" dirty="0">
                <a:solidFill>
                  <a:srgbClr val="404040"/>
                </a:solidFill>
                <a:latin typeface="+mn-lt"/>
              </a:rPr>
              <a:t>Japan International Cooperation Agency (JICA) , Japan Science and Technology (JST)</a:t>
            </a:r>
            <a:endParaRPr lang="en-US" altLang="en-US" sz="1600" dirty="0">
              <a:solidFill>
                <a:srgbClr val="404040"/>
              </a:solidFill>
              <a:latin typeface="+mn-lt"/>
            </a:endParaRPr>
          </a:p>
          <a:p>
            <a:pPr algn="just"/>
            <a:r>
              <a:rPr lang="en-US" altLang="en-US" sz="1600" b="1" dirty="0">
                <a:solidFill>
                  <a:srgbClr val="404040"/>
                </a:solidFill>
                <a:latin typeface="+mn-lt"/>
              </a:rPr>
              <a:t>HOST:</a:t>
            </a:r>
            <a:r>
              <a:rPr lang="en-US" altLang="en-US" sz="1600" dirty="0">
                <a:solidFill>
                  <a:srgbClr val="404040"/>
                </a:solidFill>
                <a:latin typeface="+mn-lt"/>
              </a:rPr>
              <a:t> UTM</a:t>
            </a:r>
            <a:endParaRPr lang="en-US" altLang="en-US" sz="1600" dirty="0">
              <a:solidFill>
                <a:srgbClr val="404040"/>
              </a:solidFill>
              <a:latin typeface="+mn-lt"/>
            </a:endParaRPr>
          </a:p>
          <a:p>
            <a:pPr algn="just"/>
            <a:r>
              <a:rPr lang="en-US" altLang="en-US" sz="1600" dirty="0">
                <a:solidFill>
                  <a:srgbClr val="404040"/>
                </a:solidFill>
              </a:rPr>
              <a:t>AIM: Development of methodology for Low Carbon Society (LCS) scenarios in city and local context</a:t>
            </a:r>
            <a:endParaRPr lang="en-US" altLang="en-US" sz="1600" dirty="0">
              <a:solidFill>
                <a:srgbClr val="404040"/>
              </a:solidFill>
            </a:endParaRPr>
          </a:p>
          <a:p>
            <a:pPr algn="just"/>
            <a:endParaRPr lang="en-US" altLang="en-US" sz="1600" dirty="0">
              <a:solidFill>
                <a:srgbClr val="404040"/>
              </a:solidFill>
              <a:latin typeface="+mn-lt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682152" y="5989556"/>
            <a:ext cx="7466013" cy="563562"/>
            <a:chOff x="1068283" y="5791138"/>
            <a:chExt cx="7466013" cy="563562"/>
          </a:xfrm>
        </p:grpSpPr>
        <p:pic>
          <p:nvPicPr>
            <p:cNvPr id="14" name="Picture 3" descr="jpbd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0946" y="5838763"/>
              <a:ext cx="452437" cy="455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4" descr="ku_log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2821" y="5876863"/>
              <a:ext cx="430212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1" t="12511" r="11034" b="13762"/>
            <a:stretch>
              <a:fillRect/>
            </a:stretch>
          </p:blipFill>
          <p:spPr bwMode="auto">
            <a:xfrm>
              <a:off x="4249633" y="5924488"/>
              <a:ext cx="487363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6" descr="logomark0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471"/>
            <a:stretch>
              <a:fillRect/>
            </a:stretch>
          </p:blipFill>
          <p:spPr bwMode="auto">
            <a:xfrm>
              <a:off x="3663846" y="5860988"/>
              <a:ext cx="412750" cy="42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8758" y="5860988"/>
              <a:ext cx="847725" cy="423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8" descr="logo_top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4196" y="5843525"/>
              <a:ext cx="735012" cy="46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4" descr="C:\Users\User\Desktop\Badge and Clear Folder Printing\New LCS Clear Folder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46" t="90477" r="15668" b="3987"/>
            <a:stretch>
              <a:fillRect/>
            </a:stretch>
          </p:blipFill>
          <p:spPr bwMode="auto">
            <a:xfrm>
              <a:off x="7313508" y="5845113"/>
              <a:ext cx="552450" cy="452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5" descr="C:\Users\User\Desktop\Badge and Clear Folder Printing\New LCS Clear Folder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778" t="90477" b="3987"/>
            <a:stretch>
              <a:fillRect/>
            </a:stretch>
          </p:blipFill>
          <p:spPr bwMode="auto">
            <a:xfrm>
              <a:off x="7931046" y="5846700"/>
              <a:ext cx="603250" cy="450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6" descr="D:\Research Assistance\Admin\LCS Poster_COP20_5.jpg"/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995" t="14426" b="57603"/>
            <a:stretch>
              <a:fillRect/>
            </a:stretch>
          </p:blipFill>
          <p:spPr bwMode="auto">
            <a:xfrm>
              <a:off x="2103333" y="5841938"/>
              <a:ext cx="889000" cy="466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25" r="15907"/>
            <a:stretch>
              <a:fillRect/>
            </a:stretch>
          </p:blipFill>
          <p:spPr bwMode="auto">
            <a:xfrm>
              <a:off x="1068283" y="5791138"/>
              <a:ext cx="1035050" cy="563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858312" y="1066862"/>
            <a:ext cx="1133172" cy="161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035982" y="2762636"/>
            <a:ext cx="1097026" cy="1589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13"/>
          <a:srcRect b="3597"/>
          <a:stretch>
            <a:fillRect/>
          </a:stretch>
        </p:blipFill>
        <p:spPr bwMode="auto">
          <a:xfrm>
            <a:off x="6492405" y="2957030"/>
            <a:ext cx="1051317" cy="1443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492405" y="1034969"/>
            <a:ext cx="1188258" cy="1681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extBox 7"/>
          <p:cNvSpPr>
            <a:spLocks noChangeArrowheads="1"/>
          </p:cNvSpPr>
          <p:nvPr/>
        </p:nvSpPr>
        <p:spPr bwMode="auto">
          <a:xfrm>
            <a:off x="276226" y="1605040"/>
            <a:ext cx="5356478" cy="5139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lr>
                <a:srgbClr val="800000"/>
              </a:buClr>
              <a:buSzPct val="110000"/>
              <a:buFont typeface="Calibri" panose="020F0502020204030204" pitchFamily="34" charset="0"/>
              <a:buChar char="●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800000"/>
              </a:buClr>
              <a:buSzPct val="11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800000"/>
              </a:buClr>
              <a:buSzPct val="11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00000"/>
              </a:buClr>
              <a:buSzPct val="11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00000"/>
              </a:buClr>
              <a:buSzPct val="11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1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1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1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1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</a:pPr>
            <a:r>
              <a:rPr lang="en-US" altLang="en-US" sz="2000" dirty="0">
                <a:solidFill>
                  <a:srgbClr val="000000"/>
                </a:solidFill>
              </a:rPr>
              <a:t>Research &amp; Development in Sustainable transportation</a:t>
            </a:r>
            <a:endParaRPr lang="en-US" altLang="en-US" sz="2000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ClrTx/>
              <a:buSzTx/>
            </a:pPr>
            <a:r>
              <a:rPr lang="en-US" altLang="en-US" sz="2000" dirty="0">
                <a:solidFill>
                  <a:srgbClr val="000000"/>
                </a:solidFill>
              </a:rPr>
              <a:t>UTM Centre for Low Carbon Transport Research in Cooperation with</a:t>
            </a:r>
            <a:r>
              <a:rPr lang="en-US" altLang="en-US" sz="2000" dirty="0">
                <a:solidFill>
                  <a:schemeClr val="tx2"/>
                </a:solidFill>
              </a:rPr>
              <a:t> Imperial College </a:t>
            </a:r>
            <a:r>
              <a:rPr lang="en-US" altLang="en-US" sz="2000" dirty="0">
                <a:solidFill>
                  <a:srgbClr val="8CB3E3"/>
                </a:solidFill>
              </a:rPr>
              <a:t>London</a:t>
            </a:r>
            <a:endParaRPr lang="en-US" altLang="en-US" sz="1600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ClrTx/>
              <a:buSzTx/>
            </a:pPr>
            <a:r>
              <a:rPr lang="en-US" altLang="en-US" sz="2000" dirty="0">
                <a:solidFill>
                  <a:srgbClr val="000000"/>
                </a:solidFill>
              </a:rPr>
              <a:t>Malaysia-Thailand Joint Authority (MTJA) Research Collaboration Project (UTM-ICL-KMUTT-</a:t>
            </a:r>
            <a:r>
              <a:rPr lang="en-US" altLang="en-US" sz="2000" dirty="0" err="1">
                <a:solidFill>
                  <a:srgbClr val="000000"/>
                </a:solidFill>
              </a:rPr>
              <a:t>Burapha</a:t>
            </a:r>
            <a:r>
              <a:rPr lang="en-US" altLang="en-US" sz="2000" dirty="0">
                <a:solidFill>
                  <a:srgbClr val="000000"/>
                </a:solidFill>
              </a:rPr>
              <a:t> University)</a:t>
            </a:r>
            <a:endParaRPr lang="en-US" altLang="en-US" sz="2000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ClrTx/>
              <a:buSzTx/>
            </a:pPr>
            <a:r>
              <a:rPr lang="en-US" altLang="en-US" sz="2000" dirty="0">
                <a:solidFill>
                  <a:srgbClr val="000000"/>
                </a:solidFill>
              </a:rPr>
              <a:t>Other UTM-ICL Joint Research Areas:</a:t>
            </a:r>
            <a:endParaRPr lang="en-US" altLang="en-US" sz="1600" dirty="0">
              <a:solidFill>
                <a:srgbClr val="000000"/>
              </a:solidFill>
            </a:endParaRPr>
          </a:p>
          <a:p>
            <a:pPr lvl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rgbClr val="000000"/>
                </a:solidFill>
              </a:rPr>
              <a:t>Chemical Engineering</a:t>
            </a:r>
            <a:endParaRPr lang="en-US" altLang="en-US" sz="1600" dirty="0">
              <a:solidFill>
                <a:srgbClr val="000000"/>
              </a:solidFill>
            </a:endParaRPr>
          </a:p>
          <a:p>
            <a:pPr lvl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rgbClr val="000000"/>
                </a:solidFill>
              </a:rPr>
              <a:t>Non-Destructive Evaluation</a:t>
            </a:r>
            <a:endParaRPr lang="en-US" altLang="en-US" sz="1600" dirty="0">
              <a:solidFill>
                <a:srgbClr val="000000"/>
              </a:solidFill>
            </a:endParaRPr>
          </a:p>
          <a:p>
            <a:pPr lvl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rgbClr val="000000"/>
                </a:solidFill>
              </a:rPr>
              <a:t>Photonics </a:t>
            </a:r>
            <a:endParaRPr lang="en-US" altLang="en-US" sz="1600" dirty="0">
              <a:solidFill>
                <a:srgbClr val="000000"/>
              </a:solidFill>
            </a:endParaRPr>
          </a:p>
          <a:p>
            <a:pPr lvl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rgbClr val="000000"/>
                </a:solidFill>
              </a:rPr>
              <a:t>Water Resources &amp; Management</a:t>
            </a:r>
            <a:endParaRPr lang="en-US" altLang="en-US" sz="1600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ClrTx/>
              <a:buSzTx/>
            </a:pPr>
            <a:r>
              <a:rPr lang="en-US" altLang="en-US" sz="2000" dirty="0"/>
              <a:t>UTM-ICL Joint Publication/Patents</a:t>
            </a:r>
            <a:endParaRPr lang="en-US" altLang="en-US" sz="2000" dirty="0"/>
          </a:p>
          <a:p>
            <a:pPr lvl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rgbClr val="000000"/>
                </a:solidFill>
              </a:rPr>
              <a:t>More than 80 indexed joint-publications </a:t>
            </a:r>
            <a:endParaRPr lang="en-US" altLang="en-US" sz="1600" dirty="0">
              <a:solidFill>
                <a:srgbClr val="000000"/>
              </a:solidFill>
            </a:endParaRPr>
          </a:p>
          <a:p>
            <a:pPr lvl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rgbClr val="000000"/>
                </a:solidFill>
              </a:rPr>
              <a:t>3 International patents</a:t>
            </a:r>
            <a:endParaRPr lang="en-US" altLang="en-US" sz="1600" dirty="0">
              <a:solidFill>
                <a:srgbClr val="000000"/>
              </a:solidFill>
            </a:endParaRPr>
          </a:p>
          <a:p>
            <a:pPr marL="0" indent="0">
              <a:spcBef>
                <a:spcPct val="0"/>
              </a:spcBef>
              <a:buClrTx/>
              <a:buSzTx/>
              <a:buNone/>
            </a:pPr>
            <a:endParaRPr lang="en-US" altLang="en-US" sz="1600" dirty="0">
              <a:solidFill>
                <a:srgbClr val="000000"/>
              </a:solidFill>
            </a:endParaRPr>
          </a:p>
          <a:p>
            <a:pPr marL="0" indent="0">
              <a:spcBef>
                <a:spcPct val="0"/>
              </a:spcBef>
              <a:buClrTx/>
              <a:buSzTx/>
              <a:buNone/>
            </a:pPr>
            <a:endParaRPr lang="en-US" altLang="en-US" sz="1600" dirty="0">
              <a:solidFill>
                <a:srgbClr val="000000"/>
              </a:solidFill>
            </a:endParaRPr>
          </a:p>
        </p:txBody>
      </p:sp>
      <p:pic>
        <p:nvPicPr>
          <p:cNvPr id="24581" name="Picture 10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712" y="233888"/>
            <a:ext cx="2271712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4080" y="1981238"/>
            <a:ext cx="3257948" cy="2045187"/>
          </a:xfrm>
          <a:prstGeom prst="rect">
            <a:avLst/>
          </a:prstGeom>
        </p:spPr>
      </p:pic>
      <p:pic>
        <p:nvPicPr>
          <p:cNvPr id="8" name="Picture 2" descr="http://www.utm.my/locartic/files/2015/02/LOCARTIC-Logo-High-Re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97" y="457201"/>
            <a:ext cx="4356427" cy="1220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www.mtja.org/assets/img/a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590" y="4343375"/>
            <a:ext cx="2330706" cy="1849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www.mtja.org/assets/img/MTJA_logo_3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278" y="5486346"/>
            <a:ext cx="1143000" cy="102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 noChangeArrowheads="1"/>
          </p:cNvSpPr>
          <p:nvPr>
            <p:ph type="ctrTitle"/>
          </p:nvPr>
        </p:nvSpPr>
        <p:spPr>
          <a:xfrm>
            <a:off x="47587" y="96368"/>
            <a:ext cx="6630988" cy="647700"/>
          </a:xfrm>
        </p:spPr>
        <p:txBody>
          <a:bodyPr/>
          <a:lstStyle/>
          <a:p>
            <a:pPr algn="l" eaLnBrk="1" hangingPunct="1"/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</a:rPr>
              <a:t>Global Strategic Partnership: </a:t>
            </a:r>
            <a:br>
              <a:rPr lang="en-US" altLang="en-US" sz="28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</a:rPr>
              <a:t>Imperial College London</a:t>
            </a:r>
            <a:endParaRPr lang="en-US" alt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4579" name="TextBox 7"/>
          <p:cNvSpPr>
            <a:spLocks noChangeArrowheads="1"/>
          </p:cNvSpPr>
          <p:nvPr/>
        </p:nvSpPr>
        <p:spPr bwMode="auto">
          <a:xfrm>
            <a:off x="359002" y="1140023"/>
            <a:ext cx="5328370" cy="581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lr>
                <a:srgbClr val="800000"/>
              </a:buClr>
              <a:buSzPct val="110000"/>
              <a:buFont typeface="Calibri" panose="020F0502020204030204" pitchFamily="34" charset="0"/>
              <a:buChar char="●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800000"/>
              </a:buClr>
              <a:buSzPct val="11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800000"/>
              </a:buClr>
              <a:buSzPct val="11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00000"/>
              </a:buClr>
              <a:buSzPct val="11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00000"/>
              </a:buClr>
              <a:buSzPct val="11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1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1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1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1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</a:pPr>
            <a:r>
              <a:rPr lang="en-US" altLang="en-US" sz="2000" b="1" dirty="0">
                <a:solidFill>
                  <a:srgbClr val="000000"/>
                </a:solidFill>
              </a:rPr>
              <a:t>UTM Centre for Low Carbon Transport Research in Cooperation with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>
                <a:solidFill>
                  <a:srgbClr val="0070C0"/>
                </a:solidFill>
              </a:rPr>
              <a:t>Imperial College London</a:t>
            </a:r>
            <a:endParaRPr lang="en-US" altLang="en-US" sz="1600" dirty="0">
              <a:solidFill>
                <a:srgbClr val="0070C0"/>
              </a:solidFill>
            </a:endParaRPr>
          </a:p>
          <a:p>
            <a:pPr>
              <a:spcBef>
                <a:spcPct val="0"/>
              </a:spcBef>
              <a:buClrTx/>
              <a:buSzTx/>
            </a:pPr>
            <a:r>
              <a:rPr lang="en-US" altLang="en-US" sz="2000" b="1" dirty="0">
                <a:solidFill>
                  <a:srgbClr val="000000"/>
                </a:solidFill>
              </a:rPr>
              <a:t>Malaysia-Thailand Joint Authority (MTJA) Research Collaboration Project (UTM-ICL-KMUTT-</a:t>
            </a:r>
            <a:r>
              <a:rPr lang="en-US" altLang="en-US" sz="2000" b="1" dirty="0" err="1">
                <a:solidFill>
                  <a:srgbClr val="000000"/>
                </a:solidFill>
              </a:rPr>
              <a:t>Burapha</a:t>
            </a:r>
            <a:r>
              <a:rPr lang="en-US" altLang="en-US" sz="2000" b="1" dirty="0">
                <a:solidFill>
                  <a:srgbClr val="000000"/>
                </a:solidFill>
              </a:rPr>
              <a:t> University)</a:t>
            </a:r>
            <a:endParaRPr lang="en-US" altLang="en-US" sz="2000" b="1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ClrTx/>
              <a:buSzTx/>
            </a:pPr>
            <a:r>
              <a:rPr lang="en-US" altLang="en-US" sz="2000" b="1" dirty="0">
                <a:solidFill>
                  <a:srgbClr val="000000"/>
                </a:solidFill>
              </a:rPr>
              <a:t>Other UTM-ICL Joint Research Areas:</a:t>
            </a:r>
            <a:endParaRPr lang="en-US" altLang="en-US" sz="1600" dirty="0">
              <a:solidFill>
                <a:srgbClr val="000000"/>
              </a:solidFill>
            </a:endParaRPr>
          </a:p>
          <a:p>
            <a:pPr lvl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rgbClr val="000000"/>
                </a:solidFill>
              </a:rPr>
              <a:t>Chemical Engineering</a:t>
            </a:r>
            <a:endParaRPr lang="en-US" altLang="en-US" sz="1600" dirty="0">
              <a:solidFill>
                <a:srgbClr val="000000"/>
              </a:solidFill>
            </a:endParaRPr>
          </a:p>
          <a:p>
            <a:pPr lvl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rgbClr val="000000"/>
                </a:solidFill>
              </a:rPr>
              <a:t>Non-Destructive Evaluation</a:t>
            </a:r>
            <a:endParaRPr lang="en-US" altLang="en-US" sz="1600" dirty="0">
              <a:solidFill>
                <a:srgbClr val="000000"/>
              </a:solidFill>
            </a:endParaRPr>
          </a:p>
          <a:p>
            <a:pPr lvl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rgbClr val="000000"/>
                </a:solidFill>
              </a:rPr>
              <a:t>Photonics </a:t>
            </a:r>
            <a:endParaRPr lang="en-US" altLang="en-US" sz="1600" dirty="0">
              <a:solidFill>
                <a:srgbClr val="000000"/>
              </a:solidFill>
            </a:endParaRPr>
          </a:p>
          <a:p>
            <a:pPr lvl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rgbClr val="000000"/>
                </a:solidFill>
              </a:rPr>
              <a:t>Water Resources &amp; Management</a:t>
            </a:r>
            <a:endParaRPr lang="en-US" altLang="en-US" sz="1600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ClrTx/>
              <a:buSzTx/>
            </a:pPr>
            <a:r>
              <a:rPr lang="en-US" altLang="en-US" sz="2000" b="1" dirty="0"/>
              <a:t>UTM-ICL Joint Publication/Patents</a:t>
            </a:r>
            <a:endParaRPr lang="en-US" altLang="en-US" sz="2000" b="1" dirty="0"/>
          </a:p>
          <a:p>
            <a:pPr lvl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rgbClr val="000000"/>
                </a:solidFill>
              </a:rPr>
              <a:t>More than 70 indexed joint-publications </a:t>
            </a:r>
            <a:endParaRPr lang="en-US" altLang="en-US" sz="1600" dirty="0">
              <a:solidFill>
                <a:srgbClr val="000000"/>
              </a:solidFill>
            </a:endParaRPr>
          </a:p>
          <a:p>
            <a:pPr lvl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rgbClr val="000000"/>
                </a:solidFill>
              </a:rPr>
              <a:t>3 International patents</a:t>
            </a:r>
            <a:endParaRPr lang="en-US" altLang="en-US" sz="1600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ClrTx/>
              <a:buSzTx/>
            </a:pPr>
            <a:r>
              <a:rPr lang="en-US" altLang="en-US" sz="2000" b="1" dirty="0">
                <a:solidFill>
                  <a:srgbClr val="000000"/>
                </a:solidFill>
              </a:rPr>
              <a:t>Academic Activities</a:t>
            </a:r>
            <a:endParaRPr lang="en-US" altLang="en-US" sz="2000" b="1" dirty="0">
              <a:solidFill>
                <a:srgbClr val="000000"/>
              </a:solidFill>
            </a:endParaRPr>
          </a:p>
          <a:p>
            <a:pPr lvl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rgbClr val="000000"/>
                </a:solidFill>
              </a:rPr>
              <a:t>More than 20 Academic Staff obtained PhD from ICL</a:t>
            </a:r>
            <a:endParaRPr lang="en-US" altLang="en-US" sz="1600" dirty="0">
              <a:solidFill>
                <a:srgbClr val="000000"/>
              </a:solidFill>
            </a:endParaRPr>
          </a:p>
          <a:p>
            <a:pPr lvl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rgbClr val="000000"/>
                </a:solidFill>
              </a:rPr>
              <a:t>Research attachment by young UTM academics at ICL</a:t>
            </a:r>
            <a:endParaRPr lang="en-US" altLang="en-US" sz="1600" dirty="0">
              <a:solidFill>
                <a:srgbClr val="000000"/>
              </a:solidFill>
            </a:endParaRPr>
          </a:p>
          <a:p>
            <a:pPr lvl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rgbClr val="000000"/>
                </a:solidFill>
              </a:rPr>
              <a:t>Visiting professors program</a:t>
            </a:r>
            <a:endParaRPr lang="en-US" altLang="en-US" sz="1600" dirty="0">
              <a:solidFill>
                <a:srgbClr val="000000"/>
              </a:solidFill>
            </a:endParaRPr>
          </a:p>
          <a:p>
            <a:pPr lvl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rgbClr val="000000"/>
                </a:solidFill>
              </a:rPr>
              <a:t>Honorary Doctorate for ICL President Alice </a:t>
            </a:r>
            <a:r>
              <a:rPr lang="en-US" altLang="en-US" sz="1600" dirty="0" err="1">
                <a:solidFill>
                  <a:srgbClr val="000000"/>
                </a:solidFill>
              </a:rPr>
              <a:t>Gast</a:t>
            </a:r>
            <a:endParaRPr lang="en-US" altLang="en-US" sz="1600" dirty="0">
              <a:solidFill>
                <a:srgbClr val="000000"/>
              </a:solidFill>
            </a:endParaRPr>
          </a:p>
          <a:p>
            <a:pPr marL="0" indent="0">
              <a:spcBef>
                <a:spcPct val="0"/>
              </a:spcBef>
              <a:buClrTx/>
              <a:buSzTx/>
              <a:buNone/>
            </a:pPr>
            <a:endParaRPr lang="en-US" altLang="en-US" sz="1600" dirty="0">
              <a:solidFill>
                <a:srgbClr val="000000"/>
              </a:solidFill>
            </a:endParaRPr>
          </a:p>
          <a:p>
            <a:pPr marL="0" indent="0">
              <a:spcBef>
                <a:spcPct val="0"/>
              </a:spcBef>
              <a:buClrTx/>
              <a:buSzTx/>
              <a:buNone/>
            </a:pPr>
            <a:endParaRPr lang="en-US" altLang="en-US" sz="1600" dirty="0">
              <a:solidFill>
                <a:srgbClr val="000000"/>
              </a:solidFill>
            </a:endParaRPr>
          </a:p>
        </p:txBody>
      </p:sp>
      <p:pic>
        <p:nvPicPr>
          <p:cNvPr id="24581" name="Picture 10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566" y="1065547"/>
            <a:ext cx="2271712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87372" y="1826791"/>
            <a:ext cx="3257948" cy="2045187"/>
          </a:xfrm>
          <a:prstGeom prst="rect">
            <a:avLst/>
          </a:prstGeom>
        </p:spPr>
      </p:pic>
      <p:pic>
        <p:nvPicPr>
          <p:cNvPr id="8" name="Picture 2" descr="http://www.utm.my/locartic/files/2015/02/LOCARTIC-Logo-High-Re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722" y="178380"/>
            <a:ext cx="2724715" cy="763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1727" y="1005930"/>
            <a:ext cx="1295322" cy="424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594" y="4034735"/>
            <a:ext cx="4290855" cy="1223047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9"/>
          <a:stretch>
            <a:fillRect/>
          </a:stretch>
        </p:blipFill>
        <p:spPr>
          <a:xfrm>
            <a:off x="4620450" y="1142308"/>
            <a:ext cx="4255197" cy="24160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23" y="1130724"/>
            <a:ext cx="4394677" cy="2472005"/>
          </a:xfrm>
          <a:prstGeom prst="rect">
            <a:avLst/>
          </a:prstGeom>
        </p:spPr>
      </p:pic>
      <p:sp>
        <p:nvSpPr>
          <p:cNvPr id="8194" name="Title 1"/>
          <p:cNvSpPr>
            <a:spLocks noGrp="1" noChangeArrowheads="1"/>
          </p:cNvSpPr>
          <p:nvPr>
            <p:ph type="ctrTitle"/>
          </p:nvPr>
        </p:nvSpPr>
        <p:spPr>
          <a:xfrm>
            <a:off x="167580" y="100900"/>
            <a:ext cx="6572250" cy="785813"/>
          </a:xfrm>
        </p:spPr>
        <p:txBody>
          <a:bodyPr/>
          <a:lstStyle/>
          <a:p>
            <a:pPr algn="l" eaLnBrk="1" hangingPunct="1"/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ea typeface="MS PGothic" panose="020B0600070205080204" pitchFamily="34" charset="-128"/>
              </a:rPr>
              <a:t>Universiti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ea typeface="MS PGothic" panose="020B0600070205080204" pitchFamily="34" charset="-128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ea typeface="MS PGothic" panose="020B0600070205080204" pitchFamily="34" charset="-128"/>
              </a:rPr>
              <a:t>Teknologi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ea typeface="MS PGothic" panose="020B0600070205080204" pitchFamily="34" charset="-128"/>
              </a:rPr>
              <a:t> Malaysia (UTM) – In Brief</a:t>
            </a:r>
            <a:endParaRPr lang="en-US" altLang="en-US" sz="3200" b="1" dirty="0">
              <a:solidFill>
                <a:schemeClr val="accent1">
                  <a:lumMod val="50000"/>
                </a:schemeClr>
              </a:solidFill>
              <a:ea typeface="MS PGothic" panose="020B0600070205080204" pitchFamily="34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43406" y="3687811"/>
            <a:ext cx="4800594" cy="30765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MY" sz="2000" dirty="0">
                <a:solidFill>
                  <a:srgbClr val="FF0000"/>
                </a:solidFill>
                <a:latin typeface="+mn-lt"/>
              </a:rPr>
              <a:t>23203 </a:t>
            </a:r>
            <a:r>
              <a:rPr lang="en-MY" sz="2000" dirty="0">
                <a:latin typeface="+mn-lt"/>
              </a:rPr>
              <a:t>Students*</a:t>
            </a:r>
            <a:endParaRPr lang="en-MY" sz="2000" dirty="0">
              <a:latin typeface="+mn-lt"/>
            </a:endParaRP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MY" dirty="0">
                <a:latin typeface="+mn-lt"/>
              </a:rPr>
              <a:t>12391 graduate students</a:t>
            </a:r>
            <a:endParaRPr lang="en-MY" dirty="0">
              <a:latin typeface="+mn-lt"/>
            </a:endParaRPr>
          </a:p>
          <a:p>
            <a:pPr marL="1200150" lvl="2" indent="-285750">
              <a:buFont typeface="Wingdings" panose="05000000000000000000" pitchFamily="2" charset="2"/>
              <a:buChar char="v"/>
            </a:pPr>
            <a:r>
              <a:rPr lang="en-MY" dirty="0">
                <a:solidFill>
                  <a:srgbClr val="FF0000"/>
                </a:solidFill>
                <a:latin typeface="+mn-lt"/>
              </a:rPr>
              <a:t>5351</a:t>
            </a:r>
            <a:r>
              <a:rPr lang="en-MY" dirty="0">
                <a:latin typeface="+mn-lt"/>
              </a:rPr>
              <a:t> PhD students (43%)</a:t>
            </a:r>
            <a:endParaRPr lang="en-MY" dirty="0">
              <a:latin typeface="+mn-lt"/>
            </a:endParaRP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MY" dirty="0">
                <a:solidFill>
                  <a:srgbClr val="FF0000"/>
                </a:solidFill>
                <a:latin typeface="+mn-lt"/>
              </a:rPr>
              <a:t>3086</a:t>
            </a:r>
            <a:r>
              <a:rPr lang="en-MY" dirty="0">
                <a:latin typeface="+mn-lt"/>
              </a:rPr>
              <a:t> international students </a:t>
            </a:r>
            <a:endParaRPr lang="en-MY" sz="2000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MY" sz="2000" dirty="0">
                <a:latin typeface="+mn-lt"/>
              </a:rPr>
              <a:t>2624 academic &amp; research staff</a:t>
            </a:r>
            <a:endParaRPr lang="en-MY" sz="2000" dirty="0">
              <a:latin typeface="+mn-lt"/>
            </a:endParaRP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MY" dirty="0">
                <a:latin typeface="+mn-lt"/>
              </a:rPr>
              <a:t>19,764 indexed publication (2011-2017)#</a:t>
            </a:r>
            <a:endParaRPr lang="en-MY" dirty="0">
              <a:latin typeface="+mn-lt"/>
            </a:endParaRP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MY" dirty="0">
                <a:latin typeface="+mn-lt"/>
              </a:rPr>
              <a:t>65,898 citations (2013-2017</a:t>
            </a:r>
            <a:r>
              <a:rPr lang="en-MY" sz="2000" dirty="0">
                <a:latin typeface="+mn-lt"/>
              </a:rPr>
              <a:t>)</a:t>
            </a:r>
            <a:endParaRPr lang="en-MY" sz="2000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MY" sz="2000" dirty="0">
                <a:latin typeface="+mn-lt"/>
              </a:rPr>
              <a:t>823 Outbound mobility </a:t>
            </a:r>
            <a:r>
              <a:rPr lang="en-MY" sz="1600" dirty="0">
                <a:latin typeface="+mn-lt"/>
              </a:rPr>
              <a:t>(2017)</a:t>
            </a:r>
            <a:endParaRPr lang="en-MY" sz="2000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MY" sz="2000" dirty="0">
                <a:latin typeface="+mn-lt"/>
              </a:rPr>
              <a:t>757 Inbound mobility </a:t>
            </a:r>
            <a:r>
              <a:rPr lang="en-MY" sz="1600" dirty="0">
                <a:latin typeface="+mn-lt"/>
              </a:rPr>
              <a:t>(2017</a:t>
            </a:r>
            <a:endParaRPr lang="en-MY" sz="2000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MY" sz="2000" dirty="0">
                <a:latin typeface="+mn-lt"/>
              </a:rPr>
              <a:t>705 PhD awarded (2017); 3312 (Total)</a:t>
            </a:r>
            <a:endParaRPr lang="en-MY" sz="2000" dirty="0">
              <a:latin typeface="+mn-lt"/>
            </a:endParaRPr>
          </a:p>
        </p:txBody>
      </p:sp>
      <p:pic>
        <p:nvPicPr>
          <p:cNvPr id="24" name="Picture 3" descr="malaysia_pol9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"/>
          <a:stretch>
            <a:fillRect/>
          </a:stretch>
        </p:blipFill>
        <p:spPr bwMode="auto">
          <a:xfrm>
            <a:off x="513792" y="4289167"/>
            <a:ext cx="3829614" cy="2416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1059189" y="5780441"/>
            <a:ext cx="395944" cy="171243"/>
          </a:xfrm>
          <a:prstGeom prst="rect">
            <a:avLst/>
          </a:prstGeom>
          <a:noFill/>
          <a:ln w="57150">
            <a:solidFill>
              <a:srgbClr val="FF33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800000"/>
              </a:buClr>
              <a:buSzPct val="110000"/>
              <a:buFont typeface="Calibri" panose="020F0502020204030204" pitchFamily="34" charset="0"/>
              <a:buChar char="●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800000"/>
              </a:buClr>
              <a:buSzPct val="11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800000"/>
              </a:buClr>
              <a:buSzPct val="11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00000"/>
              </a:buClr>
              <a:buSzPct val="11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00000"/>
              </a:buClr>
              <a:buSzPct val="11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1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1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1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1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endParaRPr lang="en-US" altLang="en-US" sz="105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6" name="Rectangle 10"/>
          <p:cNvSpPr>
            <a:spLocks noChangeArrowheads="1"/>
          </p:cNvSpPr>
          <p:nvPr/>
        </p:nvSpPr>
        <p:spPr bwMode="auto">
          <a:xfrm>
            <a:off x="594511" y="5497216"/>
            <a:ext cx="464678" cy="168097"/>
          </a:xfrm>
          <a:prstGeom prst="rect">
            <a:avLst/>
          </a:prstGeom>
          <a:noFill/>
          <a:ln w="57150">
            <a:solidFill>
              <a:srgbClr val="FF33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800000"/>
              </a:buClr>
              <a:buSzPct val="110000"/>
              <a:buFont typeface="Calibri" panose="020F0502020204030204" pitchFamily="34" charset="0"/>
              <a:buChar char="●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800000"/>
              </a:buClr>
              <a:buSzPct val="11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800000"/>
              </a:buClr>
              <a:buSzPct val="11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00000"/>
              </a:buClr>
              <a:buSzPct val="11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00000"/>
              </a:buClr>
              <a:buSzPct val="11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1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1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1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1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endParaRPr lang="en-US" altLang="en-US" sz="105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7" name="Text Box 11"/>
          <p:cNvSpPr>
            <a:spLocks noChangeArrowheads="1"/>
          </p:cNvSpPr>
          <p:nvPr/>
        </p:nvSpPr>
        <p:spPr bwMode="auto">
          <a:xfrm>
            <a:off x="7122659" y="3128206"/>
            <a:ext cx="1877814" cy="300794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800000"/>
              </a:buClr>
              <a:buSzPct val="110000"/>
              <a:buFont typeface="Calibri" panose="020F0502020204030204" pitchFamily="34" charset="0"/>
              <a:buChar char="●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800000"/>
              </a:buClr>
              <a:buSzPct val="11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800000"/>
              </a:buClr>
              <a:buSzPct val="11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00000"/>
              </a:buClr>
              <a:buSzPct val="11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00000"/>
              </a:buClr>
              <a:buSzPct val="11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1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1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1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1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en-US" sz="1050" dirty="0">
                <a:solidFill>
                  <a:srgbClr val="5C001F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UTM Kuala Lumpur</a:t>
            </a:r>
            <a:endParaRPr lang="en-US" altLang="en-US" sz="1050" dirty="0">
              <a:solidFill>
                <a:srgbClr val="5C001F"/>
              </a:solidFill>
              <a:latin typeface="Monotype Corsiva" panose="03010101010201010101" pitchFamily="66" charset="0"/>
              <a:sym typeface="Arial" panose="020B0604020202020204" pitchFamily="34" charset="0"/>
            </a:endParaRPr>
          </a:p>
        </p:txBody>
      </p:sp>
      <p:sp>
        <p:nvSpPr>
          <p:cNvPr id="29" name="Text Box 8"/>
          <p:cNvSpPr>
            <a:spLocks noChangeArrowheads="1"/>
          </p:cNvSpPr>
          <p:nvPr/>
        </p:nvSpPr>
        <p:spPr bwMode="auto">
          <a:xfrm>
            <a:off x="2743248" y="3128206"/>
            <a:ext cx="1730273" cy="300794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800000"/>
              </a:buClr>
              <a:buSzPct val="110000"/>
              <a:buFont typeface="Calibri" panose="020F0502020204030204" pitchFamily="34" charset="0"/>
              <a:buChar char="●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800000"/>
              </a:buClr>
              <a:buSzPct val="11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800000"/>
              </a:buClr>
              <a:buSzPct val="11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00000"/>
              </a:buClr>
              <a:buSzPct val="11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00000"/>
              </a:buClr>
              <a:buSzPct val="11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1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1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1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1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en-US" sz="1050" dirty="0">
                <a:solidFill>
                  <a:srgbClr val="5C001F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UTM Johor </a:t>
            </a:r>
            <a:r>
              <a:rPr lang="en-US" altLang="en-US" sz="1050" dirty="0" err="1">
                <a:solidFill>
                  <a:srgbClr val="5C001F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Bahru</a:t>
            </a:r>
            <a:endParaRPr lang="en-US" altLang="en-US" sz="1050" dirty="0">
              <a:solidFill>
                <a:srgbClr val="5C001F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56128" y="6576193"/>
            <a:ext cx="207781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+mj-lt"/>
              </a:rPr>
              <a:t>*Dec 2017 (Headcount); #Scopus</a:t>
            </a:r>
            <a:endParaRPr lang="en-MY" sz="1100" dirty="0">
              <a:latin typeface="+mj-lt"/>
            </a:endParaRP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8" name="Picture 2" descr="http://www.maths-in-industry.org/logos/ociam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225" y="1770080"/>
            <a:ext cx="2257425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Title 1"/>
          <p:cNvSpPr>
            <a:spLocks noGrp="1" noChangeArrowheads="1"/>
          </p:cNvSpPr>
          <p:nvPr>
            <p:ph type="ctrTitle"/>
          </p:nvPr>
        </p:nvSpPr>
        <p:spPr>
          <a:xfrm>
            <a:off x="171450" y="93672"/>
            <a:ext cx="6630988" cy="647700"/>
          </a:xfrm>
        </p:spPr>
        <p:txBody>
          <a:bodyPr/>
          <a:lstStyle/>
          <a:p>
            <a:pPr algn="l" eaLnBrk="1" hangingPunct="1"/>
            <a:r>
              <a:rPr lang="en-US" altLang="en-US" sz="3200" b="1" dirty="0">
                <a:solidFill>
                  <a:srgbClr val="C00000"/>
                </a:solidFill>
              </a:rPr>
              <a:t>Global Strategic Partnership: </a:t>
            </a:r>
            <a:br>
              <a:rPr lang="en-US" altLang="en-US" sz="3200" b="1" dirty="0">
                <a:solidFill>
                  <a:srgbClr val="C00000"/>
                </a:solidFill>
              </a:rPr>
            </a:br>
            <a:r>
              <a:rPr lang="en-US" altLang="en-US" sz="3200" b="1" dirty="0">
                <a:solidFill>
                  <a:srgbClr val="C00000"/>
                </a:solidFill>
              </a:rPr>
              <a:t> University of OXFORD</a:t>
            </a:r>
            <a:endParaRPr lang="en-US" altLang="en-US" sz="3200" b="1" dirty="0">
              <a:solidFill>
                <a:srgbClr val="C00000"/>
              </a:solidFill>
            </a:endParaRPr>
          </a:p>
        </p:txBody>
      </p:sp>
      <p:sp>
        <p:nvSpPr>
          <p:cNvPr id="23555" name="TextBox 7"/>
          <p:cNvSpPr>
            <a:spLocks noChangeArrowheads="1"/>
          </p:cNvSpPr>
          <p:nvPr/>
        </p:nvSpPr>
        <p:spPr bwMode="auto">
          <a:xfrm>
            <a:off x="520700" y="1284288"/>
            <a:ext cx="5683250" cy="277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00000"/>
              </a:buClr>
              <a:buSzPct val="110000"/>
              <a:buFont typeface="Calibri" panose="020F0502020204030204" pitchFamily="34" charset="0"/>
              <a:buChar char="●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800000"/>
              </a:buClr>
              <a:buSzPct val="11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800000"/>
              </a:buClr>
              <a:buSzPct val="11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00000"/>
              </a:buClr>
              <a:buSzPct val="11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00000"/>
              </a:buClr>
              <a:buSzPct val="11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1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1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1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1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en-US" sz="2400" b="1" dirty="0">
                <a:solidFill>
                  <a:srgbClr val="17365D"/>
                </a:solidFill>
              </a:rPr>
              <a:t>Oxford Centre </a:t>
            </a:r>
            <a:r>
              <a:rPr lang="en-US" altLang="en-US" sz="2400" b="1" dirty="0">
                <a:solidFill>
                  <a:srgbClr val="000000"/>
                </a:solidFill>
              </a:rPr>
              <a:t>for Industrial and Applied Mathematics (OCIAM) </a:t>
            </a:r>
            <a:endParaRPr lang="en-US" altLang="en-US" sz="2400" b="1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endParaRPr lang="en-US" altLang="en-US" sz="2000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en-US" sz="2000" dirty="0">
                <a:solidFill>
                  <a:srgbClr val="000000"/>
                </a:solidFill>
              </a:rPr>
              <a:t>&amp; </a:t>
            </a:r>
            <a:endParaRPr lang="en-US" altLang="en-US" sz="2000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endParaRPr lang="en-US" altLang="en-US" sz="2000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en-US" sz="2400" b="1" dirty="0">
                <a:solidFill>
                  <a:srgbClr val="974806"/>
                </a:solidFill>
              </a:rPr>
              <a:t>UTM Centre </a:t>
            </a:r>
            <a:r>
              <a:rPr lang="en-US" altLang="en-US" sz="2400" b="1" dirty="0">
                <a:solidFill>
                  <a:srgbClr val="000000"/>
                </a:solidFill>
              </a:rPr>
              <a:t>for Industrial and Applied Mathematics (CIAM)</a:t>
            </a:r>
            <a:endParaRPr lang="en-US" altLang="en-US" sz="2400" b="1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Established: 12.12.12</a:t>
            </a:r>
            <a:endParaRPr lang="en-US" altLang="en-US" sz="1800" dirty="0">
              <a:solidFill>
                <a:srgbClr val="000000"/>
              </a:solidFill>
            </a:endParaRPr>
          </a:p>
        </p:txBody>
      </p:sp>
      <p:pic>
        <p:nvPicPr>
          <p:cNvPr id="23556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352" y="957110"/>
            <a:ext cx="230187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675" y="2208213"/>
            <a:ext cx="1733550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4" descr="http://www.utm.my/partners/utm-ciam/files/2014/03/banner-update-27feb-870x3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4811713"/>
            <a:ext cx="4318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2" descr="banner 24nov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238" y="4749800"/>
            <a:ext cx="4267200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1" name="AutoShape 10" descr="http://www.utm.my/partners/utm-ciam/files/2014/11/baik-punya-resized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800000"/>
              </a:buClr>
              <a:buSzPct val="110000"/>
              <a:buFont typeface="Calibri" panose="020F0502020204030204" pitchFamily="34" charset="0"/>
              <a:buChar char="●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800000"/>
              </a:buClr>
              <a:buSzPct val="11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800000"/>
              </a:buClr>
              <a:buSzPct val="11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00000"/>
              </a:buClr>
              <a:buSzPct val="11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00000"/>
              </a:buClr>
              <a:buSzPct val="11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1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1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1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1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MY" altLang="en-US" sz="18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0482" name="Picture 2" descr="https://www.keep.pt/wp-content/uploads/2013/01/logo_au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952" y="2741087"/>
            <a:ext cx="1604962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://www.nzpsa.com/resources/Pictures/massey-log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518" y="3513809"/>
            <a:ext cx="2284470" cy="66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https://upload.wikimedia.org/wikipedia/en/thumb/b/b9/Curtin_University_Logo.svg/1280px-Curtin_University_Logo.svg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455" y="4194968"/>
            <a:ext cx="2637671" cy="44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https://www.ethz.ch/services/en/service/communication/corporate-design/logo/eth-zurich-short-logo/_jcr_content/par/twocolumn_0/par_left/fullwidthimage/image.imageformat.lightbox.117244484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8160" y="2091828"/>
            <a:ext cx="1448966" cy="565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53729" y="1733246"/>
            <a:ext cx="17459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Other Collaborators</a:t>
            </a:r>
            <a:endParaRPr lang="en-MY" sz="1400" dirty="0"/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912" y="330932"/>
            <a:ext cx="6354790" cy="576262"/>
          </a:xfrm>
        </p:spPr>
        <p:txBody>
          <a:bodyPr/>
          <a:lstStyle/>
          <a:p>
            <a:pPr algn="l"/>
            <a:r>
              <a:rPr lang="en-MY" sz="3200" b="1" dirty="0">
                <a:solidFill>
                  <a:srgbClr val="C00000"/>
                </a:solidFill>
              </a:rPr>
              <a:t>UTM – Collaboration with UK Universities </a:t>
            </a:r>
            <a:endParaRPr lang="en-MY" sz="32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904" y="1240653"/>
            <a:ext cx="7010216" cy="4445000"/>
          </a:xfrm>
        </p:spPr>
        <p:txBody>
          <a:bodyPr/>
          <a:lstStyle/>
          <a:p>
            <a:r>
              <a:rPr lang="en-MY" sz="2000" b="1" dirty="0"/>
              <a:t>Heriot-Watt University, </a:t>
            </a:r>
            <a:r>
              <a:rPr lang="en-MY" sz="2000" b="1" dirty="0" err="1"/>
              <a:t>Dearman</a:t>
            </a:r>
            <a:r>
              <a:rPr lang="en-MY" sz="2000" b="1" dirty="0"/>
              <a:t> Engine Company (UK) and Green Data Centre LLP  </a:t>
            </a:r>
            <a:r>
              <a:rPr lang="en-MY" sz="2000" dirty="0"/>
              <a:t>in </a:t>
            </a:r>
            <a:endParaRPr lang="en-MY" sz="2000" dirty="0"/>
          </a:p>
          <a:p>
            <a:pPr lvl="1"/>
            <a:r>
              <a:rPr lang="en-MY" sz="1600" dirty="0"/>
              <a:t>“Next Generation Green Data Centres for Environmental and Business Sustainability” worth MYR12.9M (GBP2.3M)</a:t>
            </a:r>
            <a:endParaRPr lang="en-MY" sz="1600" dirty="0"/>
          </a:p>
          <a:p>
            <a:r>
              <a:rPr lang="en-MY" sz="2000" b="1" dirty="0"/>
              <a:t>University of York &amp; University of Leeds </a:t>
            </a:r>
            <a:r>
              <a:rPr lang="en-MY" sz="2000" dirty="0"/>
              <a:t>in Southeast Asia Small Scale Research Partnerships-Newton-</a:t>
            </a:r>
            <a:r>
              <a:rPr lang="en-MY" sz="2000" dirty="0" err="1"/>
              <a:t>Ungku</a:t>
            </a:r>
            <a:r>
              <a:rPr lang="en-MY" sz="2000" dirty="0"/>
              <a:t> Omar Fund (UK-SEA-NUOF) 2016,:</a:t>
            </a:r>
            <a:endParaRPr lang="en-MY" sz="2000" dirty="0"/>
          </a:p>
          <a:p>
            <a:pPr lvl="1"/>
            <a:r>
              <a:rPr lang="en-MY" sz="1600" dirty="0"/>
              <a:t>“Sustainable Production of Compost, Biofuels and Chemicals from Oil Palm Residues”. – worth MYR453,700 (GBP80,000)</a:t>
            </a:r>
            <a:endParaRPr lang="en-MY" sz="1600" dirty="0"/>
          </a:p>
          <a:p>
            <a:r>
              <a:rPr lang="en-MY" sz="2000" b="1" dirty="0"/>
              <a:t>Loughborough University </a:t>
            </a:r>
            <a:r>
              <a:rPr lang="en-MY" sz="2200" dirty="0"/>
              <a:t>in:</a:t>
            </a:r>
            <a:endParaRPr lang="en-MY" sz="2200" dirty="0"/>
          </a:p>
          <a:p>
            <a:pPr lvl="1"/>
            <a:r>
              <a:rPr lang="en-MY" sz="1600" dirty="0"/>
              <a:t>“Printed solar modules for large area roof applications”</a:t>
            </a:r>
            <a:endParaRPr lang="en-MY" sz="1600" dirty="0"/>
          </a:p>
          <a:p>
            <a:r>
              <a:rPr lang="en-MY" sz="2000" b="1" dirty="0"/>
              <a:t>University of Northumbria</a:t>
            </a:r>
            <a:r>
              <a:rPr lang="en-MY" sz="2000" dirty="0"/>
              <a:t> in: </a:t>
            </a:r>
            <a:endParaRPr lang="en-MY" sz="2000" dirty="0"/>
          </a:p>
          <a:p>
            <a:pPr lvl="1"/>
            <a:r>
              <a:rPr lang="en-MY" sz="1600" dirty="0"/>
              <a:t>Development of the Incremental SI(Structure and Infill) Housing for Low-income Population in Malaysia</a:t>
            </a:r>
            <a:endParaRPr lang="en-MY" sz="1600" dirty="0"/>
          </a:p>
          <a:p>
            <a:r>
              <a:rPr lang="en-MY" sz="2000" b="1" dirty="0"/>
              <a:t>Future Cities Catapult Limited (UK</a:t>
            </a:r>
            <a:r>
              <a:rPr lang="en-MY" sz="2200" dirty="0"/>
              <a:t>) in:</a:t>
            </a:r>
            <a:endParaRPr lang="en-MY" sz="2200" dirty="0"/>
          </a:p>
          <a:p>
            <a:pPr lvl="1"/>
            <a:r>
              <a:rPr lang="en-MY" sz="1600" dirty="0"/>
              <a:t>“Building local capacity in understanding, </a:t>
            </a:r>
            <a:r>
              <a:rPr lang="en-MY" sz="1600" dirty="0" err="1"/>
              <a:t>analyzing</a:t>
            </a:r>
            <a:r>
              <a:rPr lang="en-MY" sz="1600" dirty="0"/>
              <a:t> and visualizing big data in Malaysian cities in Malacca”</a:t>
            </a:r>
            <a:endParaRPr lang="en-MY" sz="1600" dirty="0"/>
          </a:p>
          <a:p>
            <a:endParaRPr lang="en-MY" sz="2000" dirty="0"/>
          </a:p>
          <a:p>
            <a:endParaRPr lang="en-MY" sz="2000" dirty="0"/>
          </a:p>
        </p:txBody>
      </p:sp>
      <p:pic>
        <p:nvPicPr>
          <p:cNvPr id="1030" name="Picture 6" descr="http://www.erpe.ac.uk/sites/default/files/HW%20colour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118" y="1447852"/>
            <a:ext cx="945012" cy="72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Image result for university of yor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MY"/>
          </a:p>
        </p:txBody>
      </p:sp>
      <p:pic>
        <p:nvPicPr>
          <p:cNvPr id="1034" name="Picture 10" descr="https://www.callforparticipants.com/files/images/noticeboard/york-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128" y="2667020"/>
            <a:ext cx="1603307" cy="64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www.lboro.ac.uk/media/wwwlboroacuk/external/content/abouttheuniversity/visual-identity/lu-logo-propos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1" y="4267178"/>
            <a:ext cx="1905000" cy="66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www.northumbria.ac.uk/common/images/2x/northumbria-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716" y="4800564"/>
            <a:ext cx="1720570" cy="46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http://careerweb.leeds.ac.uk/site/images/uol-inverte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524" y="3429000"/>
            <a:ext cx="1449043" cy="41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files.datapress.com/london/wp-uploads/20150823220442/FCC_logo-e141406204419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0896" y="5638742"/>
            <a:ext cx="1216105" cy="431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://dearman.co.uk/wp-content/uploads/2016/05/Dearman-Standard400px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20" y="2286030"/>
            <a:ext cx="1075557" cy="318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s://www.britishcouncil.my/sites/default/files/styles/bc-landscape-630x354/public/newton-ungku-omar-master-website.jpg?itok=KR7V13Ua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95" b="35009"/>
          <a:stretch>
            <a:fillRect/>
          </a:stretch>
        </p:blipFill>
        <p:spPr bwMode="auto">
          <a:xfrm>
            <a:off x="6553148" y="762070"/>
            <a:ext cx="2387711" cy="43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58" y="381080"/>
            <a:ext cx="4727555" cy="576262"/>
          </a:xfrm>
        </p:spPr>
        <p:txBody>
          <a:bodyPr/>
          <a:lstStyle/>
          <a:p>
            <a:pPr algn="l"/>
            <a:r>
              <a:rPr lang="en-MY" sz="2400" b="1" dirty="0">
                <a:solidFill>
                  <a:srgbClr val="C00000"/>
                </a:solidFill>
              </a:rPr>
              <a:t>Horizon 2020 - Marie </a:t>
            </a:r>
            <a:r>
              <a:rPr lang="en-MY" sz="2400" b="1" dirty="0" err="1">
                <a:solidFill>
                  <a:srgbClr val="C00000"/>
                </a:solidFill>
              </a:rPr>
              <a:t>Skłodowska</a:t>
            </a:r>
            <a:r>
              <a:rPr lang="en-MY" sz="2400" b="1" dirty="0">
                <a:solidFill>
                  <a:srgbClr val="C00000"/>
                </a:solidFill>
              </a:rPr>
              <a:t>-Curie Actions (MSCA) Project</a:t>
            </a:r>
            <a:br>
              <a:rPr lang="en-MY" sz="2400" b="1" dirty="0">
                <a:solidFill>
                  <a:srgbClr val="C00000"/>
                </a:solidFill>
              </a:rPr>
            </a:br>
            <a:endParaRPr lang="en-MY" sz="24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0437" y="2031920"/>
            <a:ext cx="5638652" cy="4445000"/>
          </a:xfrm>
        </p:spPr>
        <p:txBody>
          <a:bodyPr/>
          <a:lstStyle/>
          <a:p>
            <a:r>
              <a:rPr lang="en-MY" sz="2400" dirty="0"/>
              <a:t>UTM-Wireless Communication Centre (WCC) Collaboration under Horizon2020-MSCA-RISE.</a:t>
            </a:r>
            <a:endParaRPr lang="en-MY" sz="2400" dirty="0"/>
          </a:p>
          <a:p>
            <a:pPr lvl="1"/>
            <a:r>
              <a:rPr lang="en-MY" sz="2000" dirty="0"/>
              <a:t>“Advancing the State of the Art of</a:t>
            </a:r>
            <a:r>
              <a:rPr lang="ms-MY" sz="2000" i="1" dirty="0"/>
              <a:t> </a:t>
            </a:r>
            <a:r>
              <a:rPr lang="ms-MY" sz="2000" dirty="0"/>
              <a:t>Multiple-Input Multiple-Output (</a:t>
            </a:r>
            <a:r>
              <a:rPr lang="en-MY" sz="2000" dirty="0"/>
              <a:t>MIMO): </a:t>
            </a:r>
            <a:r>
              <a:rPr lang="ms-MY" sz="2000" dirty="0"/>
              <a:t>the key to the successful evolution of wireless networks". </a:t>
            </a:r>
            <a:endParaRPr lang="en-MY" sz="2000" dirty="0"/>
          </a:p>
          <a:p>
            <a:pPr lvl="1"/>
            <a:r>
              <a:rPr lang="en-MY" sz="2000" dirty="0"/>
              <a:t>Worth €904,500 (MYR4.1M)</a:t>
            </a:r>
            <a:endParaRPr lang="en-MY" sz="2000" dirty="0"/>
          </a:p>
          <a:p>
            <a:pPr lvl="1"/>
            <a:r>
              <a:rPr lang="en-MY" sz="2000" dirty="0"/>
              <a:t>Activities:</a:t>
            </a:r>
            <a:endParaRPr lang="en-MY" sz="2000" dirty="0"/>
          </a:p>
          <a:p>
            <a:pPr lvl="2"/>
            <a:r>
              <a:rPr lang="en-MY" sz="1600" dirty="0"/>
              <a:t>Joint- Research</a:t>
            </a:r>
            <a:endParaRPr lang="en-MY" sz="1600" dirty="0"/>
          </a:p>
          <a:p>
            <a:pPr lvl="2"/>
            <a:r>
              <a:rPr lang="en-MY" sz="1600" dirty="0"/>
              <a:t>Exchange of Academic/Researchers</a:t>
            </a:r>
            <a:endParaRPr lang="en-MY" sz="1600" dirty="0"/>
          </a:p>
          <a:p>
            <a:pPr lvl="2"/>
            <a:r>
              <a:rPr lang="en-MY" sz="1600" dirty="0"/>
              <a:t>Joint-publication</a:t>
            </a:r>
            <a:endParaRPr lang="en-MY" sz="1600" dirty="0"/>
          </a:p>
          <a:p>
            <a:pPr lvl="2"/>
            <a:r>
              <a:rPr lang="en-MY" sz="1600" dirty="0"/>
              <a:t>Joint-workshop/seminar</a:t>
            </a:r>
            <a:endParaRPr lang="en-MY" sz="1600" dirty="0"/>
          </a:p>
        </p:txBody>
      </p:sp>
      <p:pic>
        <p:nvPicPr>
          <p:cNvPr id="4" name="Picture 12" descr="http://www.lancaster.ac.uk/luminary/images/NewLogo.jpg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29" b="19715"/>
          <a:stretch>
            <a:fillRect/>
          </a:stretch>
        </p:blipFill>
        <p:spPr bwMode="auto">
          <a:xfrm>
            <a:off x="2209862" y="1264038"/>
            <a:ext cx="1523960" cy="519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https://www.callforparticipants.com/files/images/noticeboard/york-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10" y="1219258"/>
            <a:ext cx="1603307" cy="64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r. Bruce (centre) with several ATOM workshop attendees from WC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348" y="4668062"/>
            <a:ext cx="2727789" cy="2045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06" y="1311315"/>
            <a:ext cx="1295322" cy="424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https://www.ucy.ac.cy/branding/documents/logo/ucy_logo/University_of_Cyprus_e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204" y="1143060"/>
            <a:ext cx="1657089" cy="71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horizon-research.ro/uploads/Horizon_202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91" y="207496"/>
            <a:ext cx="2120907" cy="706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0" r="8946"/>
          <a:stretch>
            <a:fillRect/>
          </a:stretch>
        </p:blipFill>
        <p:spPr>
          <a:xfrm>
            <a:off x="6335348" y="2715285"/>
            <a:ext cx="2791674" cy="184747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/>
          <p:cNvSpPr>
            <a:spLocks noGrp="1"/>
          </p:cNvSpPr>
          <p:nvPr>
            <p:ph idx="1"/>
          </p:nvPr>
        </p:nvSpPr>
        <p:spPr>
          <a:xfrm>
            <a:off x="742949" y="1919332"/>
            <a:ext cx="8229600" cy="3808731"/>
          </a:xfrm>
        </p:spPr>
        <p:txBody>
          <a:bodyPr/>
          <a:lstStyle/>
          <a:p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2" name="Title 4"/>
          <p:cNvSpPr>
            <a:spLocks noGrp="1"/>
          </p:cNvSpPr>
          <p:nvPr>
            <p:ph type="title"/>
          </p:nvPr>
        </p:nvSpPr>
        <p:spPr>
          <a:xfrm>
            <a:off x="345168" y="235972"/>
            <a:ext cx="5774868" cy="914400"/>
          </a:xfrm>
        </p:spPr>
        <p:txBody>
          <a:bodyPr>
            <a:noAutofit/>
          </a:bodyPr>
          <a:lstStyle/>
          <a:p>
            <a:r>
              <a:rPr lang="en-US" sz="2800" dirty="0">
                <a:cs typeface="Times New Roman" panose="02020603050405020304" pitchFamily="18" charset="0"/>
              </a:rPr>
              <a:t>Engineering Network among 40 top-Universities in ASEAN and Japan </a:t>
            </a:r>
            <a:endParaRPr lang="en-US" sz="28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8" name="Line 66"/>
          <p:cNvSpPr>
            <a:spLocks noChangeShapeType="1"/>
          </p:cNvSpPr>
          <p:nvPr/>
        </p:nvSpPr>
        <p:spPr bwMode="auto">
          <a:xfrm flipH="1">
            <a:off x="4919662" y="4289469"/>
            <a:ext cx="134937" cy="0"/>
          </a:xfrm>
          <a:prstGeom prst="line">
            <a:avLst/>
          </a:prstGeom>
          <a:noFill/>
          <a:ln w="19050">
            <a:solidFill>
              <a:srgbClr val="CC33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5306" tIns="32653" rIns="65306" bIns="32653"/>
          <a:lstStyle/>
          <a:p>
            <a:endParaRPr lang="en-MY"/>
          </a:p>
        </p:txBody>
      </p:sp>
      <p:grpSp>
        <p:nvGrpSpPr>
          <p:cNvPr id="19" name="グループ化 50"/>
          <p:cNvGrpSpPr/>
          <p:nvPr/>
        </p:nvGrpSpPr>
        <p:grpSpPr bwMode="auto">
          <a:xfrm>
            <a:off x="1928812" y="1752644"/>
            <a:ext cx="5286375" cy="4427537"/>
            <a:chOff x="6419301" y="3233885"/>
            <a:chExt cx="4490771" cy="4724098"/>
          </a:xfrm>
        </p:grpSpPr>
        <p:sp>
          <p:nvSpPr>
            <p:cNvPr id="20" name="Line 80"/>
            <p:cNvSpPr>
              <a:spLocks noChangeShapeType="1"/>
            </p:cNvSpPr>
            <p:nvPr/>
          </p:nvSpPr>
          <p:spPr bwMode="auto">
            <a:xfrm>
              <a:off x="8345016" y="5559312"/>
              <a:ext cx="0" cy="609600"/>
            </a:xfrm>
            <a:prstGeom prst="line">
              <a:avLst/>
            </a:prstGeom>
            <a:noFill/>
            <a:ln w="19050">
              <a:solidFill>
                <a:srgbClr val="CC33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MY"/>
            </a:p>
          </p:txBody>
        </p:sp>
        <p:pic>
          <p:nvPicPr>
            <p:cNvPr id="21" name="図 61" descr="SEED-Net Map (new).gif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9301" y="3233885"/>
              <a:ext cx="4490771" cy="4724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Line 14"/>
            <p:cNvSpPr>
              <a:spLocks noChangeShapeType="1"/>
            </p:cNvSpPr>
            <p:nvPr/>
          </p:nvSpPr>
          <p:spPr bwMode="auto">
            <a:xfrm flipV="1">
              <a:off x="7875765" y="5367905"/>
              <a:ext cx="485489" cy="471984"/>
            </a:xfrm>
            <a:prstGeom prst="line">
              <a:avLst/>
            </a:prstGeom>
            <a:noFill/>
            <a:ln w="19050">
              <a:solidFill>
                <a:srgbClr val="CC33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MY"/>
            </a:p>
          </p:txBody>
        </p:sp>
        <p:sp>
          <p:nvSpPr>
            <p:cNvPr id="23" name="Rectangle 81"/>
            <p:cNvSpPr>
              <a:spLocks noChangeArrowheads="1"/>
            </p:cNvSpPr>
            <p:nvPr/>
          </p:nvSpPr>
          <p:spPr bwMode="auto">
            <a:xfrm>
              <a:off x="8361255" y="5139261"/>
              <a:ext cx="2366757" cy="394029"/>
            </a:xfrm>
            <a:prstGeom prst="rect">
              <a:avLst/>
            </a:prstGeom>
            <a:solidFill>
              <a:schemeClr val="bg1"/>
            </a:solidFill>
            <a:ln w="11176">
              <a:solidFill>
                <a:srgbClr val="FF0000"/>
              </a:solidFill>
              <a:miter lim="800000"/>
            </a:ln>
          </p:spPr>
          <p:txBody>
            <a:bodyPr>
              <a:spAutoFit/>
            </a:bodyPr>
            <a:lstStyle/>
            <a:p>
              <a:r>
                <a:rPr lang="ja-JP" altLang="en-US" sz="900">
                  <a:solidFill>
                    <a:srgbClr val="000000"/>
                  </a:solidFill>
                  <a:latin typeface="Calibri" panose="020F0502020204030204" pitchFamily="34" charset="0"/>
                </a:rPr>
                <a:t>・</a:t>
              </a:r>
              <a:r>
                <a:rPr lang="en-US" altLang="ja-JP" sz="900">
                  <a:solidFill>
                    <a:srgbClr val="000000"/>
                  </a:solidFill>
                  <a:latin typeface="Calibri" panose="020F0502020204030204" pitchFamily="34" charset="0"/>
                </a:rPr>
                <a:t>Hanoi University of Science and Technology</a:t>
              </a:r>
              <a:endParaRPr lang="ja-JP" altLang="en-US" sz="900">
                <a:solidFill>
                  <a:srgbClr val="000000"/>
                </a:solidFill>
                <a:latin typeface="Calibri" panose="020F0502020204030204" pitchFamily="34" charset="0"/>
              </a:endParaRPr>
            </a:p>
            <a:p>
              <a:r>
                <a:rPr lang="ja-JP" altLang="en-US" sz="900">
                  <a:solidFill>
                    <a:srgbClr val="000000"/>
                  </a:solidFill>
                  <a:latin typeface="Calibri" panose="020F0502020204030204" pitchFamily="34" charset="0"/>
                </a:rPr>
                <a:t>・</a:t>
              </a:r>
              <a:r>
                <a:rPr lang="en-US" altLang="ja-JP" sz="900">
                  <a:solidFill>
                    <a:srgbClr val="000000"/>
                  </a:solidFill>
                  <a:latin typeface="Calibri" panose="020F0502020204030204" pitchFamily="34" charset="0"/>
                </a:rPr>
                <a:t>Ho Chi Minh City University of Technology</a:t>
              </a:r>
              <a:endParaRPr lang="ja-JP" altLang="en-US" sz="9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24" name="Line 16"/>
          <p:cNvSpPr>
            <a:spLocks noChangeShapeType="1"/>
          </p:cNvSpPr>
          <p:nvPr/>
        </p:nvSpPr>
        <p:spPr bwMode="auto">
          <a:xfrm>
            <a:off x="5143499" y="4467269"/>
            <a:ext cx="71438" cy="214312"/>
          </a:xfrm>
          <a:prstGeom prst="line">
            <a:avLst/>
          </a:prstGeom>
          <a:noFill/>
          <a:ln w="19050">
            <a:solidFill>
              <a:srgbClr val="CC33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5306" tIns="32653" rIns="65306" bIns="32653"/>
          <a:lstStyle/>
          <a:p>
            <a:endParaRPr lang="en-MY"/>
          </a:p>
        </p:txBody>
      </p:sp>
      <p:sp>
        <p:nvSpPr>
          <p:cNvPr id="25" name="Rectangle 82"/>
          <p:cNvSpPr>
            <a:spLocks noChangeArrowheads="1"/>
          </p:cNvSpPr>
          <p:nvPr/>
        </p:nvSpPr>
        <p:spPr bwMode="auto">
          <a:xfrm>
            <a:off x="5072062" y="4681581"/>
            <a:ext cx="3214687" cy="481013"/>
          </a:xfrm>
          <a:prstGeom prst="rect">
            <a:avLst/>
          </a:prstGeom>
          <a:solidFill>
            <a:schemeClr val="bg1"/>
          </a:solidFill>
          <a:ln w="11176">
            <a:solidFill>
              <a:srgbClr val="FF0000"/>
            </a:solidFill>
            <a:miter lim="800000"/>
          </a:ln>
        </p:spPr>
        <p:txBody>
          <a:bodyPr lIns="65306" tIns="32653" rIns="65306" bIns="32653">
            <a:spAutoFit/>
          </a:bodyPr>
          <a:lstStyle/>
          <a:p>
            <a:r>
              <a:rPr lang="ja-JP" altLang="en-US" sz="900">
                <a:solidFill>
                  <a:srgbClr val="000000"/>
                </a:solidFill>
                <a:latin typeface="Calibri" panose="020F0502020204030204" pitchFamily="34" charset="0"/>
              </a:rPr>
              <a:t>・</a:t>
            </a:r>
            <a:r>
              <a:rPr lang="en-US" altLang="ja-JP" sz="900">
                <a:solidFill>
                  <a:srgbClr val="000000"/>
                </a:solidFill>
                <a:latin typeface="Calibri" panose="020F0502020204030204" pitchFamily="34" charset="0"/>
              </a:rPr>
              <a:t>University of the Philippines - Diliman</a:t>
            </a:r>
            <a:endParaRPr lang="ja-JP" altLang="en-US" sz="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ja-JP" altLang="en-US" sz="900">
                <a:solidFill>
                  <a:srgbClr val="000000"/>
                </a:solidFill>
                <a:latin typeface="Calibri" panose="020F0502020204030204" pitchFamily="34" charset="0"/>
              </a:rPr>
              <a:t>・ </a:t>
            </a:r>
            <a:r>
              <a:rPr lang="en-US" altLang="ja-JP" sz="900">
                <a:solidFill>
                  <a:srgbClr val="000000"/>
                </a:solidFill>
                <a:latin typeface="Calibri" panose="020F0502020204030204" pitchFamily="34" charset="0"/>
              </a:rPr>
              <a:t>De La Salle University</a:t>
            </a:r>
            <a:endParaRPr lang="en-US" altLang="ja-JP" sz="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ja-JP" altLang="en-US" sz="900">
                <a:solidFill>
                  <a:srgbClr val="000000"/>
                </a:solidFill>
                <a:latin typeface="Calibri" panose="020F0502020204030204" pitchFamily="34" charset="0"/>
              </a:rPr>
              <a:t>・</a:t>
            </a:r>
            <a:r>
              <a:rPr lang="en-US" altLang="ja-JP" sz="900">
                <a:solidFill>
                  <a:srgbClr val="000000"/>
                </a:solidFill>
                <a:latin typeface="Calibri" panose="020F0502020204030204" pitchFamily="34" charset="0"/>
              </a:rPr>
              <a:t>Mindanao State University – Iligan Institute of Technology</a:t>
            </a:r>
            <a:endParaRPr lang="ja-JP" altLang="en-US" sz="9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grpSp>
        <p:nvGrpSpPr>
          <p:cNvPr id="26" name="グループ化 43"/>
          <p:cNvGrpSpPr/>
          <p:nvPr/>
        </p:nvGrpSpPr>
        <p:grpSpPr bwMode="auto">
          <a:xfrm>
            <a:off x="842968" y="5045228"/>
            <a:ext cx="2514594" cy="895056"/>
            <a:chOff x="4990301" y="7802273"/>
            <a:chExt cx="3400257" cy="1375689"/>
          </a:xfrm>
        </p:grpSpPr>
        <p:sp>
          <p:nvSpPr>
            <p:cNvPr id="27" name="Rectangle 57"/>
            <p:cNvSpPr>
              <a:spLocks noChangeArrowheads="1"/>
            </p:cNvSpPr>
            <p:nvPr/>
          </p:nvSpPr>
          <p:spPr bwMode="auto">
            <a:xfrm>
              <a:off x="4990301" y="8661105"/>
              <a:ext cx="2816069" cy="516857"/>
            </a:xfrm>
            <a:prstGeom prst="rect">
              <a:avLst/>
            </a:prstGeom>
            <a:solidFill>
              <a:schemeClr val="bg1"/>
            </a:solidFill>
            <a:ln w="11176">
              <a:solidFill>
                <a:srgbClr val="FF0000"/>
              </a:solidFill>
              <a:miter lim="800000"/>
            </a:ln>
          </p:spPr>
          <p:txBody>
            <a:bodyPr>
              <a:spAutoFit/>
            </a:bodyPr>
            <a:lstStyle/>
            <a:p>
              <a:r>
                <a:rPr lang="ja-JP" altLang="en-US" sz="900">
                  <a:solidFill>
                    <a:srgbClr val="000000"/>
                  </a:solidFill>
                  <a:latin typeface="Calibri" panose="020F0502020204030204" pitchFamily="34" charset="0"/>
                </a:rPr>
                <a:t>・</a:t>
              </a:r>
              <a:r>
                <a:rPr lang="en-US" altLang="ja-JP" sz="900">
                  <a:solidFill>
                    <a:srgbClr val="000000"/>
                  </a:solidFill>
                  <a:latin typeface="Calibri" panose="020F0502020204030204" pitchFamily="34" charset="0"/>
                </a:rPr>
                <a:t>National University of Singapore</a:t>
              </a:r>
              <a:endParaRPr lang="ja-JP" altLang="en-US" sz="900">
                <a:solidFill>
                  <a:srgbClr val="000000"/>
                </a:solidFill>
                <a:latin typeface="Calibri" panose="020F0502020204030204" pitchFamily="34" charset="0"/>
              </a:endParaRPr>
            </a:p>
            <a:p>
              <a:r>
                <a:rPr lang="ja-JP" altLang="en-US" sz="900">
                  <a:solidFill>
                    <a:srgbClr val="000000"/>
                  </a:solidFill>
                  <a:latin typeface="Calibri" panose="020F0502020204030204" pitchFamily="34" charset="0"/>
                </a:rPr>
                <a:t>・</a:t>
              </a:r>
              <a:r>
                <a:rPr lang="en-US" altLang="ja-JP" sz="900">
                  <a:solidFill>
                    <a:srgbClr val="000000"/>
                  </a:solidFill>
                  <a:latin typeface="Calibri" panose="020F0502020204030204" pitchFamily="34" charset="0"/>
                </a:rPr>
                <a:t>Nanyang Technological University</a:t>
              </a:r>
              <a:endParaRPr lang="ja-JP" altLang="en-US" sz="9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" name="Line 68"/>
            <p:cNvSpPr>
              <a:spLocks noChangeShapeType="1"/>
            </p:cNvSpPr>
            <p:nvPr/>
          </p:nvSpPr>
          <p:spPr bwMode="auto">
            <a:xfrm flipH="1">
              <a:off x="7046954" y="7802273"/>
              <a:ext cx="1343604" cy="858832"/>
            </a:xfrm>
            <a:prstGeom prst="line">
              <a:avLst/>
            </a:prstGeom>
            <a:noFill/>
            <a:ln w="19050">
              <a:solidFill>
                <a:srgbClr val="CC33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MY"/>
            </a:p>
          </p:txBody>
        </p:sp>
      </p:grpSp>
      <p:sp>
        <p:nvSpPr>
          <p:cNvPr id="29" name="Rectangle 101"/>
          <p:cNvSpPr>
            <a:spLocks noChangeArrowheads="1"/>
          </p:cNvSpPr>
          <p:nvPr/>
        </p:nvSpPr>
        <p:spPr bwMode="auto">
          <a:xfrm>
            <a:off x="7429499" y="1824081"/>
            <a:ext cx="1571625" cy="25590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rgbClr val="0000FF"/>
            </a:solidFill>
            <a:miter lim="800000"/>
          </a:ln>
        </p:spPr>
        <p:txBody>
          <a:bodyPr lIns="65304" tIns="32652" rIns="65304" bIns="32652">
            <a:spAutoFit/>
          </a:bodyPr>
          <a:lstStyle/>
          <a:p>
            <a:pPr marL="60325" indent="-60325" defTabSz="654050">
              <a:buFont typeface="Calibri" panose="020F0502020204030204" pitchFamily="34" charset="0"/>
              <a:buChar char="•"/>
            </a:pPr>
            <a:r>
              <a:rPr lang="en-US" altLang="ja-JP" sz="900">
                <a:latin typeface="Calibri" panose="020F0502020204030204" pitchFamily="34" charset="0"/>
                <a:cs typeface="Angsana New" panose="02020603050405020304" pitchFamily="18" charset="-34"/>
              </a:rPr>
              <a:t>Hokkaido University</a:t>
            </a:r>
            <a:endParaRPr lang="ja-JP" altLang="en-US" sz="900">
              <a:latin typeface="Calibri" panose="020F0502020204030204" pitchFamily="34" charset="0"/>
              <a:cs typeface="Angsana New" panose="02020603050405020304" pitchFamily="18" charset="-34"/>
            </a:endParaRPr>
          </a:p>
          <a:p>
            <a:pPr marL="60325" indent="-60325" defTabSz="654050">
              <a:buFontTx/>
              <a:buChar char="•"/>
            </a:pPr>
            <a:r>
              <a:rPr lang="en-US" altLang="ja-JP" sz="900">
                <a:latin typeface="Calibri" panose="020F0502020204030204" pitchFamily="34" charset="0"/>
                <a:cs typeface="Angsana New" panose="02020603050405020304" pitchFamily="18" charset="-34"/>
              </a:rPr>
              <a:t>Keio University</a:t>
            </a:r>
            <a:endParaRPr lang="ja-JP" altLang="en-US" sz="900">
              <a:latin typeface="Calibri" panose="020F0502020204030204" pitchFamily="34" charset="0"/>
              <a:cs typeface="Angsana New" panose="02020603050405020304" pitchFamily="18" charset="-34"/>
            </a:endParaRPr>
          </a:p>
          <a:p>
            <a:pPr marL="60325" indent="-60325" defTabSz="654050">
              <a:buFontTx/>
              <a:buChar char="•"/>
            </a:pPr>
            <a:r>
              <a:rPr lang="en-US" altLang="ja-JP" sz="900">
                <a:latin typeface="Calibri" panose="020F0502020204030204" pitchFamily="34" charset="0"/>
                <a:cs typeface="Angsana New" panose="02020603050405020304" pitchFamily="18" charset="-34"/>
              </a:rPr>
              <a:t>Kyoto University</a:t>
            </a:r>
            <a:endParaRPr lang="ja-JP" altLang="en-US" sz="900">
              <a:latin typeface="Calibri" panose="020F0502020204030204" pitchFamily="34" charset="0"/>
              <a:cs typeface="Angsana New" panose="02020603050405020304" pitchFamily="18" charset="-34"/>
            </a:endParaRPr>
          </a:p>
          <a:p>
            <a:pPr marL="60325" indent="-60325" defTabSz="654050">
              <a:buFontTx/>
              <a:buChar char="•"/>
            </a:pPr>
            <a:r>
              <a:rPr lang="en-US" altLang="ja-JP" sz="900">
                <a:latin typeface="Calibri" panose="020F0502020204030204" pitchFamily="34" charset="0"/>
                <a:cs typeface="Angsana New" panose="02020603050405020304" pitchFamily="18" charset="-34"/>
              </a:rPr>
              <a:t>Kyushu University</a:t>
            </a:r>
            <a:endParaRPr lang="ja-JP" altLang="en-US" sz="900">
              <a:latin typeface="Calibri" panose="020F0502020204030204" pitchFamily="34" charset="0"/>
              <a:cs typeface="Angsana New" panose="02020603050405020304" pitchFamily="18" charset="-34"/>
            </a:endParaRPr>
          </a:p>
          <a:p>
            <a:pPr marL="60325" indent="-60325" defTabSz="654050">
              <a:buFontTx/>
              <a:buChar char="•"/>
            </a:pPr>
            <a:r>
              <a:rPr lang="en-US" altLang="ja-JP" sz="900">
                <a:latin typeface="Calibri" panose="020F0502020204030204" pitchFamily="34" charset="0"/>
                <a:cs typeface="Angsana New" panose="02020603050405020304" pitchFamily="18" charset="-34"/>
              </a:rPr>
              <a:t>National Graduate Institute for Policy Studies</a:t>
            </a:r>
            <a:endParaRPr lang="ja-JP" altLang="en-US" sz="900">
              <a:latin typeface="Calibri" panose="020F0502020204030204" pitchFamily="34" charset="0"/>
              <a:cs typeface="Angsana New" panose="02020603050405020304" pitchFamily="18" charset="-34"/>
            </a:endParaRPr>
          </a:p>
          <a:p>
            <a:pPr marL="60325" indent="-60325" defTabSz="654050">
              <a:buFontTx/>
              <a:buChar char="•"/>
            </a:pPr>
            <a:r>
              <a:rPr lang="en-US" altLang="ja-JP" sz="900">
                <a:latin typeface="Calibri" panose="020F0502020204030204" pitchFamily="34" charset="0"/>
                <a:cs typeface="Angsana New" panose="02020603050405020304" pitchFamily="18" charset="-34"/>
              </a:rPr>
              <a:t>Shibaura Institute of Technology </a:t>
            </a:r>
            <a:endParaRPr lang="ja-JP" altLang="en-US" sz="900">
              <a:latin typeface="Calibri" panose="020F0502020204030204" pitchFamily="34" charset="0"/>
              <a:cs typeface="Angsana New" panose="02020603050405020304" pitchFamily="18" charset="-34"/>
            </a:endParaRPr>
          </a:p>
          <a:p>
            <a:pPr marL="60325" indent="-60325" defTabSz="654050">
              <a:buFontTx/>
              <a:buChar char="•"/>
            </a:pPr>
            <a:r>
              <a:rPr lang="en-US" altLang="ja-JP" sz="900">
                <a:latin typeface="Calibri" panose="020F0502020204030204" pitchFamily="34" charset="0"/>
                <a:cs typeface="Angsana New" panose="02020603050405020304" pitchFamily="18" charset="-34"/>
              </a:rPr>
              <a:t>Tokai University </a:t>
            </a:r>
            <a:endParaRPr lang="en-US" altLang="ja-JP" sz="900">
              <a:latin typeface="Calibri" panose="020F0502020204030204" pitchFamily="34" charset="0"/>
              <a:cs typeface="Angsana New" panose="02020603050405020304" pitchFamily="18" charset="-34"/>
            </a:endParaRPr>
          </a:p>
          <a:p>
            <a:pPr marL="60325" indent="-60325" defTabSz="654050">
              <a:buFontTx/>
              <a:buChar char="•"/>
            </a:pPr>
            <a:r>
              <a:rPr lang="en-US" altLang="ja-JP" sz="900">
                <a:latin typeface="Calibri" panose="020F0502020204030204" pitchFamily="34" charset="0"/>
                <a:cs typeface="Angsana New" panose="02020603050405020304" pitchFamily="18" charset="-34"/>
              </a:rPr>
              <a:t>Tokyo Institute of Technology </a:t>
            </a:r>
            <a:endParaRPr lang="ja-JP" altLang="en-US" sz="900">
              <a:latin typeface="Calibri" panose="020F0502020204030204" pitchFamily="34" charset="0"/>
              <a:cs typeface="Angsana New" panose="02020603050405020304" pitchFamily="18" charset="-34"/>
            </a:endParaRPr>
          </a:p>
          <a:p>
            <a:pPr marL="60325" indent="-60325" defTabSz="654050">
              <a:buFontTx/>
              <a:buChar char="•"/>
            </a:pPr>
            <a:r>
              <a:rPr lang="en-US" altLang="ja-JP" sz="900">
                <a:latin typeface="Calibri" panose="020F0502020204030204" pitchFamily="34" charset="0"/>
                <a:cs typeface="Angsana New" panose="02020603050405020304" pitchFamily="18" charset="-34"/>
              </a:rPr>
              <a:t>Toyohashi University of Technology</a:t>
            </a:r>
            <a:endParaRPr lang="ja-JP" altLang="en-US" sz="900">
              <a:latin typeface="Calibri" panose="020F0502020204030204" pitchFamily="34" charset="0"/>
              <a:cs typeface="Angsana New" panose="02020603050405020304" pitchFamily="18" charset="-34"/>
            </a:endParaRPr>
          </a:p>
          <a:p>
            <a:pPr marL="60325" indent="-60325" defTabSz="654050">
              <a:buFontTx/>
              <a:buChar char="•"/>
            </a:pPr>
            <a:r>
              <a:rPr lang="en-US" altLang="ja-JP" sz="900">
                <a:latin typeface="Calibri" panose="020F0502020204030204" pitchFamily="34" charset="0"/>
                <a:cs typeface="Angsana New" panose="02020603050405020304" pitchFamily="18" charset="-34"/>
              </a:rPr>
              <a:t>The University of Tokyo</a:t>
            </a:r>
            <a:endParaRPr lang="ja-JP" altLang="en-US" sz="900">
              <a:latin typeface="Calibri" panose="020F0502020204030204" pitchFamily="34" charset="0"/>
              <a:cs typeface="Angsana New" panose="02020603050405020304" pitchFamily="18" charset="-34"/>
            </a:endParaRPr>
          </a:p>
          <a:p>
            <a:pPr marL="60325" indent="-60325" defTabSz="654050">
              <a:buFontTx/>
              <a:buChar char="•"/>
            </a:pPr>
            <a:r>
              <a:rPr lang="en-US" altLang="ja-JP" sz="900">
                <a:latin typeface="Calibri" panose="020F0502020204030204" pitchFamily="34" charset="0"/>
                <a:cs typeface="Angsana New" panose="02020603050405020304" pitchFamily="18" charset="-34"/>
              </a:rPr>
              <a:t>Waseda University</a:t>
            </a:r>
            <a:endParaRPr lang="en-US" altLang="ja-JP" sz="900">
              <a:latin typeface="Calibri" panose="020F0502020204030204" pitchFamily="34" charset="0"/>
              <a:cs typeface="Angsana New" panose="02020603050405020304" pitchFamily="18" charset="-34"/>
            </a:endParaRPr>
          </a:p>
          <a:p>
            <a:pPr marL="60325" indent="-60325" defTabSz="654050">
              <a:buFontTx/>
              <a:buChar char="•"/>
            </a:pPr>
            <a:r>
              <a:rPr lang="en-US" altLang="ja-JP" sz="900">
                <a:latin typeface="Calibri" panose="020F0502020204030204" pitchFamily="34" charset="0"/>
                <a:cs typeface="Angsana New" panose="02020603050405020304" pitchFamily="18" charset="-34"/>
              </a:rPr>
              <a:t>Tohoku University</a:t>
            </a:r>
            <a:endParaRPr lang="en-US" altLang="ja-JP" sz="900">
              <a:latin typeface="Calibri" panose="020F0502020204030204" pitchFamily="34" charset="0"/>
              <a:cs typeface="Angsana New" panose="02020603050405020304" pitchFamily="18" charset="-34"/>
            </a:endParaRPr>
          </a:p>
          <a:p>
            <a:pPr marL="60325" indent="-60325" defTabSz="654050">
              <a:buFontTx/>
              <a:buChar char="•"/>
            </a:pPr>
            <a:r>
              <a:rPr lang="en-US" altLang="ja-JP" sz="900">
                <a:latin typeface="Calibri" panose="020F0502020204030204" pitchFamily="34" charset="0"/>
                <a:cs typeface="Angsana New" panose="02020603050405020304" pitchFamily="18" charset="-34"/>
              </a:rPr>
              <a:t>Nagoya University</a:t>
            </a:r>
            <a:endParaRPr lang="en-US" altLang="ja-JP" sz="900">
              <a:latin typeface="Calibri" panose="020F0502020204030204" pitchFamily="34" charset="0"/>
              <a:cs typeface="Angsana New" panose="02020603050405020304" pitchFamily="18" charset="-34"/>
            </a:endParaRPr>
          </a:p>
          <a:p>
            <a:pPr marL="60325" indent="-60325" defTabSz="654050">
              <a:buFontTx/>
              <a:buChar char="•"/>
            </a:pPr>
            <a:r>
              <a:rPr lang="en-US" altLang="ja-JP" sz="900">
                <a:latin typeface="Calibri" panose="020F0502020204030204" pitchFamily="34" charset="0"/>
                <a:cs typeface="Angsana New" panose="02020603050405020304" pitchFamily="18" charset="-34"/>
              </a:rPr>
              <a:t>Osaka University</a:t>
            </a:r>
            <a:endParaRPr lang="en-US" altLang="ja-JP" sz="900">
              <a:latin typeface="Calibri" panose="020F0502020204030204" pitchFamily="34" charset="0"/>
              <a:cs typeface="Angsana New" panose="02020603050405020304" pitchFamily="18" charset="-34"/>
            </a:endParaRPr>
          </a:p>
        </p:txBody>
      </p:sp>
      <p:sp>
        <p:nvSpPr>
          <p:cNvPr id="30" name="Line 103"/>
          <p:cNvSpPr>
            <a:spLocks noChangeShapeType="1"/>
          </p:cNvSpPr>
          <p:nvPr/>
        </p:nvSpPr>
        <p:spPr bwMode="auto">
          <a:xfrm flipV="1">
            <a:off x="6786562" y="2324144"/>
            <a:ext cx="642937" cy="71437"/>
          </a:xfrm>
          <a:prstGeom prst="line">
            <a:avLst/>
          </a:prstGeom>
          <a:noFill/>
          <a:ln w="11176">
            <a:solidFill>
              <a:srgbClr val="0000F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5306" tIns="32653" rIns="65306" bIns="32653"/>
          <a:lstStyle/>
          <a:p>
            <a:endParaRPr lang="en-MY"/>
          </a:p>
        </p:txBody>
      </p:sp>
      <p:sp>
        <p:nvSpPr>
          <p:cNvPr id="31" name="Line 13"/>
          <p:cNvSpPr>
            <a:spLocks noChangeShapeType="1"/>
          </p:cNvSpPr>
          <p:nvPr/>
        </p:nvSpPr>
        <p:spPr bwMode="auto">
          <a:xfrm flipV="1">
            <a:off x="2214562" y="3967206"/>
            <a:ext cx="214312" cy="46038"/>
          </a:xfrm>
          <a:prstGeom prst="line">
            <a:avLst/>
          </a:prstGeom>
          <a:noFill/>
          <a:ln w="19050">
            <a:solidFill>
              <a:srgbClr val="CC33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5306" tIns="32653" rIns="65306" bIns="32653">
            <a:spAutoFit/>
          </a:bodyPr>
          <a:lstStyle/>
          <a:p>
            <a:endParaRPr lang="en-MY"/>
          </a:p>
        </p:txBody>
      </p:sp>
      <p:sp>
        <p:nvSpPr>
          <p:cNvPr id="32" name="Rectangle 79"/>
          <p:cNvSpPr>
            <a:spLocks noChangeArrowheads="1"/>
          </p:cNvSpPr>
          <p:nvPr/>
        </p:nvSpPr>
        <p:spPr bwMode="auto">
          <a:xfrm>
            <a:off x="3214687" y="2681331"/>
            <a:ext cx="1581150" cy="204788"/>
          </a:xfrm>
          <a:prstGeom prst="rect">
            <a:avLst/>
          </a:prstGeom>
          <a:solidFill>
            <a:schemeClr val="bg1"/>
          </a:solidFill>
          <a:ln w="11176">
            <a:solidFill>
              <a:srgbClr val="FF0000"/>
            </a:solidFill>
            <a:miter lim="800000"/>
          </a:ln>
        </p:spPr>
        <p:txBody>
          <a:bodyPr wrap="none" lIns="65306" tIns="32653" rIns="65306" bIns="32653">
            <a:spAutoFit/>
          </a:bodyPr>
          <a:lstStyle/>
          <a:p>
            <a:pPr algn="ctr"/>
            <a:r>
              <a:rPr lang="ja-JP" altLang="en-US" sz="900" dirty="0">
                <a:solidFill>
                  <a:srgbClr val="000000"/>
                </a:solidFill>
                <a:latin typeface="Calibri" panose="020F0502020204030204" pitchFamily="34" charset="0"/>
              </a:rPr>
              <a:t>・</a:t>
            </a:r>
            <a:r>
              <a:rPr lang="en-US" altLang="ja-JP" sz="900" dirty="0">
                <a:solidFill>
                  <a:srgbClr val="000000"/>
                </a:solidFill>
                <a:latin typeface="Calibri" panose="020F0502020204030204" pitchFamily="34" charset="0"/>
              </a:rPr>
              <a:t>National University of Laos</a:t>
            </a:r>
            <a:endParaRPr lang="ja-JP" altLang="en-US" sz="9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3" name="Rectangle 29"/>
          <p:cNvSpPr>
            <a:spLocks noChangeArrowheads="1"/>
          </p:cNvSpPr>
          <p:nvPr/>
        </p:nvSpPr>
        <p:spPr bwMode="auto">
          <a:xfrm>
            <a:off x="785812" y="2752769"/>
            <a:ext cx="1874837" cy="342900"/>
          </a:xfrm>
          <a:prstGeom prst="rect">
            <a:avLst/>
          </a:prstGeom>
          <a:solidFill>
            <a:schemeClr val="bg1"/>
          </a:solidFill>
          <a:ln w="11176">
            <a:solidFill>
              <a:srgbClr val="FF0000"/>
            </a:solidFill>
            <a:miter lim="800000"/>
          </a:ln>
        </p:spPr>
        <p:txBody>
          <a:bodyPr wrap="none" lIns="65306" tIns="32653" rIns="65306" bIns="32653">
            <a:spAutoFit/>
          </a:bodyPr>
          <a:lstStyle/>
          <a:p>
            <a:r>
              <a:rPr lang="ja-JP" altLang="en-US" sz="900">
                <a:solidFill>
                  <a:srgbClr val="000000"/>
                </a:solidFill>
                <a:latin typeface="Calibri" panose="020F0502020204030204" pitchFamily="34" charset="0"/>
              </a:rPr>
              <a:t>・</a:t>
            </a:r>
            <a:r>
              <a:rPr lang="en-US" altLang="ja-JP" sz="900">
                <a:solidFill>
                  <a:srgbClr val="000000"/>
                </a:solidFill>
                <a:latin typeface="Calibri" panose="020F0502020204030204" pitchFamily="34" charset="0"/>
              </a:rPr>
              <a:t>University of Yangon</a:t>
            </a:r>
            <a:endParaRPr lang="ja-JP" altLang="en-US" sz="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ja-JP" altLang="en-US" sz="900">
                <a:solidFill>
                  <a:srgbClr val="000000"/>
                </a:solidFill>
                <a:latin typeface="Calibri" panose="020F0502020204030204" pitchFamily="34" charset="0"/>
              </a:rPr>
              <a:t>・</a:t>
            </a:r>
            <a:r>
              <a:rPr lang="en-US" altLang="ja-JP" sz="900">
                <a:solidFill>
                  <a:srgbClr val="000000"/>
                </a:solidFill>
                <a:latin typeface="Calibri" panose="020F0502020204030204" pitchFamily="34" charset="0"/>
              </a:rPr>
              <a:t>Yangon Technological University</a:t>
            </a:r>
            <a:endParaRPr lang="ja-JP" altLang="en-US" sz="9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Rectangle 89"/>
          <p:cNvSpPr>
            <a:spLocks noChangeArrowheads="1"/>
          </p:cNvSpPr>
          <p:nvPr/>
        </p:nvSpPr>
        <p:spPr bwMode="auto">
          <a:xfrm>
            <a:off x="3286124" y="6110331"/>
            <a:ext cx="2357438" cy="620713"/>
          </a:xfrm>
          <a:prstGeom prst="rect">
            <a:avLst/>
          </a:prstGeom>
          <a:solidFill>
            <a:schemeClr val="bg1"/>
          </a:solidFill>
          <a:ln w="11176">
            <a:solidFill>
              <a:srgbClr val="FF0000"/>
            </a:solidFill>
            <a:miter lim="800000"/>
          </a:ln>
        </p:spPr>
        <p:txBody>
          <a:bodyPr lIns="65306" tIns="32653" rIns="65306" bIns="32653">
            <a:spAutoFit/>
          </a:bodyPr>
          <a:lstStyle/>
          <a:p>
            <a:r>
              <a:rPr lang="ja-JP" altLang="en-US" sz="900">
                <a:solidFill>
                  <a:srgbClr val="000000"/>
                </a:solidFill>
                <a:latin typeface="Calibri" panose="020F0502020204030204" pitchFamily="34" charset="0"/>
              </a:rPr>
              <a:t>・</a:t>
            </a:r>
            <a:r>
              <a:rPr lang="en-US" altLang="ja-JP" sz="900">
                <a:solidFill>
                  <a:srgbClr val="000000"/>
                </a:solidFill>
                <a:latin typeface="Calibri" panose="020F0502020204030204" pitchFamily="34" charset="0"/>
              </a:rPr>
              <a:t>Institut Teknologi Bandung</a:t>
            </a:r>
            <a:endParaRPr lang="ja-JP" altLang="en-US" sz="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ja-JP" altLang="en-US" sz="900">
                <a:solidFill>
                  <a:srgbClr val="000000"/>
                </a:solidFill>
                <a:latin typeface="Calibri" panose="020F0502020204030204" pitchFamily="34" charset="0"/>
              </a:rPr>
              <a:t>・</a:t>
            </a:r>
            <a:r>
              <a:rPr lang="en-US" altLang="ja-JP" sz="900">
                <a:solidFill>
                  <a:srgbClr val="000000"/>
                </a:solidFill>
                <a:latin typeface="Calibri" panose="020F0502020204030204" pitchFamily="34" charset="0"/>
              </a:rPr>
              <a:t>Universitas Gadjah Mada</a:t>
            </a:r>
            <a:endParaRPr lang="en-US" altLang="ja-JP" sz="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ja-JP" altLang="en-US" sz="900">
                <a:solidFill>
                  <a:srgbClr val="000000"/>
                </a:solidFill>
                <a:latin typeface="Calibri" panose="020F0502020204030204" pitchFamily="34" charset="0"/>
              </a:rPr>
              <a:t>・ </a:t>
            </a:r>
            <a:r>
              <a:rPr lang="en-US" altLang="ja-JP" sz="900">
                <a:solidFill>
                  <a:srgbClr val="000000"/>
                </a:solidFill>
                <a:latin typeface="Calibri" panose="020F0502020204030204" pitchFamily="34" charset="0"/>
              </a:rPr>
              <a:t>Universitas Indonesia</a:t>
            </a:r>
            <a:endParaRPr lang="en-US" altLang="ja-JP" sz="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ja-JP" altLang="en-US" sz="900">
                <a:solidFill>
                  <a:srgbClr val="000000"/>
                </a:solidFill>
                <a:latin typeface="Calibri" panose="020F0502020204030204" pitchFamily="34" charset="0"/>
              </a:rPr>
              <a:t>・ </a:t>
            </a:r>
            <a:r>
              <a:rPr lang="en-US" altLang="ja-JP" sz="900">
                <a:solidFill>
                  <a:srgbClr val="000000"/>
                </a:solidFill>
                <a:latin typeface="Calibri" panose="020F0502020204030204" pitchFamily="34" charset="0"/>
              </a:rPr>
              <a:t>Institut Teknologi Sepuluh Nopember</a:t>
            </a:r>
            <a:endParaRPr lang="ja-JP" altLang="en-US" sz="9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5" name="Rectangle 71"/>
          <p:cNvSpPr>
            <a:spLocks noChangeArrowheads="1"/>
          </p:cNvSpPr>
          <p:nvPr/>
        </p:nvSpPr>
        <p:spPr bwMode="auto">
          <a:xfrm>
            <a:off x="5572124" y="5467394"/>
            <a:ext cx="1703388" cy="342900"/>
          </a:xfrm>
          <a:prstGeom prst="rect">
            <a:avLst/>
          </a:prstGeom>
          <a:solidFill>
            <a:schemeClr val="bg1"/>
          </a:solidFill>
          <a:ln w="11176">
            <a:solidFill>
              <a:srgbClr val="FF0000"/>
            </a:solidFill>
            <a:miter lim="800000"/>
          </a:ln>
        </p:spPr>
        <p:txBody>
          <a:bodyPr wrap="none" lIns="65306" tIns="32653" rIns="65306" bIns="32653">
            <a:spAutoFit/>
          </a:bodyPr>
          <a:lstStyle/>
          <a:p>
            <a:r>
              <a:rPr lang="ja-JP" altLang="en-US" sz="900">
                <a:solidFill>
                  <a:srgbClr val="000000"/>
                </a:solidFill>
                <a:latin typeface="Calibri" panose="020F0502020204030204" pitchFamily="34" charset="0"/>
              </a:rPr>
              <a:t>・</a:t>
            </a:r>
            <a:r>
              <a:rPr lang="en-US" altLang="ja-JP" sz="900">
                <a:solidFill>
                  <a:srgbClr val="000000"/>
                </a:solidFill>
                <a:latin typeface="Calibri" panose="020F0502020204030204" pitchFamily="34" charset="0"/>
              </a:rPr>
              <a:t>Universiti Brunei Darussalam</a:t>
            </a:r>
            <a:endParaRPr lang="en-US" altLang="ja-JP" sz="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ja-JP" altLang="en-US" sz="900">
                <a:solidFill>
                  <a:srgbClr val="000000"/>
                </a:solidFill>
                <a:latin typeface="Calibri" panose="020F0502020204030204" pitchFamily="34" charset="0"/>
              </a:rPr>
              <a:t>・</a:t>
            </a:r>
            <a:r>
              <a:rPr lang="en-US" altLang="ja-JP" sz="900">
                <a:solidFill>
                  <a:srgbClr val="000000"/>
                </a:solidFill>
                <a:latin typeface="Calibri" panose="020F0502020204030204" pitchFamily="34" charset="0"/>
              </a:rPr>
              <a:t>Institut Teknologi Brunei</a:t>
            </a:r>
            <a:endParaRPr lang="ja-JP" altLang="en-US" sz="9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6" name="Line 110"/>
          <p:cNvSpPr>
            <a:spLocks noChangeShapeType="1"/>
          </p:cNvSpPr>
          <p:nvPr/>
        </p:nvSpPr>
        <p:spPr bwMode="auto">
          <a:xfrm>
            <a:off x="4000499" y="4967331"/>
            <a:ext cx="1589088" cy="585788"/>
          </a:xfrm>
          <a:prstGeom prst="line">
            <a:avLst/>
          </a:prstGeom>
          <a:noFill/>
          <a:ln w="19050">
            <a:solidFill>
              <a:srgbClr val="CC33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5306" tIns="32653" rIns="65306" bIns="32653"/>
          <a:lstStyle/>
          <a:p>
            <a:endParaRPr lang="en-MY"/>
          </a:p>
        </p:txBody>
      </p:sp>
      <p:sp>
        <p:nvSpPr>
          <p:cNvPr id="37" name="Rectangle 50"/>
          <p:cNvSpPr>
            <a:spLocks noChangeArrowheads="1"/>
          </p:cNvSpPr>
          <p:nvPr/>
        </p:nvSpPr>
        <p:spPr bwMode="auto">
          <a:xfrm>
            <a:off x="571499" y="4824456"/>
            <a:ext cx="1714500" cy="646113"/>
          </a:xfrm>
          <a:prstGeom prst="rect">
            <a:avLst/>
          </a:prstGeom>
          <a:solidFill>
            <a:srgbClr val="FFFF00"/>
          </a:solidFill>
          <a:ln w="11176">
            <a:solidFill>
              <a:srgbClr val="FF0000"/>
            </a:solidFill>
            <a:miter lim="800000"/>
          </a:ln>
        </p:spPr>
        <p:txBody>
          <a:bodyPr>
            <a:spAutoFit/>
          </a:bodyPr>
          <a:lstStyle/>
          <a:p>
            <a:r>
              <a:rPr lang="ja-JP" altLang="en-US" sz="900">
                <a:solidFill>
                  <a:srgbClr val="000000"/>
                </a:solidFill>
                <a:latin typeface="Calibri" panose="020F0502020204030204" pitchFamily="34" charset="0"/>
              </a:rPr>
              <a:t>・</a:t>
            </a:r>
            <a:r>
              <a:rPr lang="en-US" altLang="ja-JP" sz="900">
                <a:solidFill>
                  <a:srgbClr val="000000"/>
                </a:solidFill>
                <a:latin typeface="Calibri" panose="020F0502020204030204" pitchFamily="34" charset="0"/>
              </a:rPr>
              <a:t>Universiti Malaya</a:t>
            </a:r>
            <a:endParaRPr lang="en-US" altLang="ja-JP" sz="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ja-JP" altLang="en-US" sz="900">
                <a:solidFill>
                  <a:srgbClr val="000000"/>
                </a:solidFill>
                <a:latin typeface="Calibri" panose="020F0502020204030204" pitchFamily="34" charset="0"/>
              </a:rPr>
              <a:t>・</a:t>
            </a:r>
            <a:r>
              <a:rPr lang="en-US" altLang="ja-JP" sz="900">
                <a:solidFill>
                  <a:srgbClr val="000000"/>
                </a:solidFill>
                <a:latin typeface="Calibri" panose="020F0502020204030204" pitchFamily="34" charset="0"/>
              </a:rPr>
              <a:t>Universiti Sains Malaysia</a:t>
            </a:r>
            <a:endParaRPr lang="en-US" altLang="ja-JP" sz="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ja-JP" altLang="en-US" sz="900">
                <a:solidFill>
                  <a:srgbClr val="000000"/>
                </a:solidFill>
                <a:latin typeface="Calibri" panose="020F0502020204030204" pitchFamily="34" charset="0"/>
              </a:rPr>
              <a:t>・</a:t>
            </a:r>
            <a:r>
              <a:rPr lang="en-US" altLang="ja-JP" sz="900">
                <a:solidFill>
                  <a:srgbClr val="000000"/>
                </a:solidFill>
                <a:latin typeface="Calibri" panose="020F0502020204030204" pitchFamily="34" charset="0"/>
              </a:rPr>
              <a:t>Universiti Putra Malaysia</a:t>
            </a:r>
            <a:endParaRPr lang="en-US" altLang="ja-JP" sz="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ja-JP" altLang="en-US" sz="900">
                <a:solidFill>
                  <a:srgbClr val="000000"/>
                </a:solidFill>
                <a:latin typeface="Calibri" panose="020F0502020204030204" pitchFamily="34" charset="0"/>
              </a:rPr>
              <a:t>・</a:t>
            </a:r>
            <a:r>
              <a:rPr lang="en-US" altLang="ja-JP" sz="900">
                <a:solidFill>
                  <a:srgbClr val="000000"/>
                </a:solidFill>
                <a:latin typeface="Calibri" panose="020F0502020204030204" pitchFamily="34" charset="0"/>
              </a:rPr>
              <a:t>Universiti  Teknologi Malaysia</a:t>
            </a:r>
            <a:endParaRPr lang="en-US" altLang="ja-JP" sz="9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8" name="Rectangle 46"/>
          <p:cNvSpPr>
            <a:spLocks noChangeArrowheads="1"/>
          </p:cNvSpPr>
          <p:nvPr/>
        </p:nvSpPr>
        <p:spPr bwMode="auto">
          <a:xfrm>
            <a:off x="3714749" y="3038519"/>
            <a:ext cx="2071688" cy="204787"/>
          </a:xfrm>
          <a:prstGeom prst="rect">
            <a:avLst/>
          </a:prstGeom>
          <a:solidFill>
            <a:schemeClr val="bg1"/>
          </a:solidFill>
          <a:ln w="11176">
            <a:solidFill>
              <a:srgbClr val="FF0000"/>
            </a:solidFill>
            <a:miter lim="800000"/>
          </a:ln>
        </p:spPr>
        <p:txBody>
          <a:bodyPr lIns="65306" tIns="32653" rIns="65306" bIns="32653">
            <a:spAutoFit/>
          </a:bodyPr>
          <a:lstStyle/>
          <a:p>
            <a:r>
              <a:rPr lang="ja-JP" altLang="en-US" sz="900">
                <a:solidFill>
                  <a:srgbClr val="000000"/>
                </a:solidFill>
                <a:latin typeface="Calibri" panose="020F0502020204030204" pitchFamily="34" charset="0"/>
              </a:rPr>
              <a:t>・</a:t>
            </a:r>
            <a:r>
              <a:rPr lang="en-US" altLang="ja-JP" sz="900">
                <a:solidFill>
                  <a:srgbClr val="000000"/>
                </a:solidFill>
                <a:latin typeface="Calibri" panose="020F0502020204030204" pitchFamily="34" charset="0"/>
              </a:rPr>
              <a:t>Institute of Technology of Cambodia</a:t>
            </a:r>
            <a:endParaRPr lang="ja-JP" altLang="en-US" sz="9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9" name="Text Box 5"/>
          <p:cNvSpPr txBox="1">
            <a:spLocks noChangeArrowheads="1"/>
          </p:cNvSpPr>
          <p:nvPr/>
        </p:nvSpPr>
        <p:spPr bwMode="auto">
          <a:xfrm>
            <a:off x="757249" y="1698103"/>
            <a:ext cx="2428875" cy="758441"/>
          </a:xfrm>
          <a:prstGeom prst="rect">
            <a:avLst/>
          </a:prstGeom>
          <a:solidFill>
            <a:srgbClr val="FFCCCC"/>
          </a:solidFill>
          <a:ln w="9525">
            <a:solidFill>
              <a:srgbClr val="FF0000"/>
            </a:solidFill>
            <a:miter lim="800000"/>
          </a:ln>
        </p:spPr>
        <p:txBody>
          <a:bodyPr lIns="65306" tIns="32653" rIns="65306" bIns="3265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dirty="0">
                <a:solidFill>
                  <a:srgbClr val="000000"/>
                </a:solidFill>
                <a:latin typeface="+mn-lt"/>
              </a:rPr>
              <a:t>10 ASEAN countries</a:t>
            </a:r>
            <a:r>
              <a:rPr lang="ja-JP" altLang="en-US" dirty="0">
                <a:solidFill>
                  <a:srgbClr val="000000"/>
                </a:solidFill>
                <a:latin typeface="+mn-lt"/>
              </a:rPr>
              <a:t>　 </a:t>
            </a:r>
            <a:endParaRPr lang="en-US" altLang="ja-JP" dirty="0">
              <a:solidFill>
                <a:srgbClr val="000000"/>
              </a:solidFill>
              <a:latin typeface="+mn-lt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ja-JP" dirty="0">
                <a:solidFill>
                  <a:srgbClr val="000000"/>
                </a:solidFill>
                <a:latin typeface="+mn-lt"/>
              </a:rPr>
              <a:t>26 Member Institutions</a:t>
            </a:r>
            <a:endParaRPr lang="ja-JP" alt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0" name="Text Box 6"/>
          <p:cNvSpPr txBox="1">
            <a:spLocks noChangeArrowheads="1"/>
          </p:cNvSpPr>
          <p:nvPr/>
        </p:nvSpPr>
        <p:spPr bwMode="auto">
          <a:xfrm>
            <a:off x="3329007" y="1724905"/>
            <a:ext cx="2600312" cy="758441"/>
          </a:xfrm>
          <a:prstGeom prst="rect">
            <a:avLst/>
          </a:prstGeom>
          <a:solidFill>
            <a:srgbClr val="CCFFFF"/>
          </a:solidFill>
          <a:ln w="9525">
            <a:solidFill>
              <a:srgbClr val="0000FF"/>
            </a:solidFill>
            <a:miter lim="800000"/>
          </a:ln>
        </p:spPr>
        <p:txBody>
          <a:bodyPr wrap="square" lIns="65306" tIns="32653" rIns="65306" bIns="3265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dirty="0">
                <a:solidFill>
                  <a:srgbClr val="000000"/>
                </a:solidFill>
                <a:latin typeface="+mn-lt"/>
              </a:rPr>
              <a:t>Japan</a:t>
            </a:r>
            <a:r>
              <a:rPr lang="ja-JP" altLang="en-US" dirty="0">
                <a:solidFill>
                  <a:srgbClr val="000000"/>
                </a:solidFill>
                <a:latin typeface="+mn-lt"/>
              </a:rPr>
              <a:t>　　　　　　</a:t>
            </a:r>
            <a:endParaRPr lang="en-US" altLang="ja-JP" dirty="0">
              <a:solidFill>
                <a:srgbClr val="000000"/>
              </a:solidFill>
              <a:latin typeface="+mn-lt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ja-JP" dirty="0">
                <a:solidFill>
                  <a:srgbClr val="000000"/>
                </a:solidFill>
                <a:latin typeface="+mn-lt"/>
              </a:rPr>
              <a:t>14 Supporting Universities</a:t>
            </a:r>
            <a:endParaRPr lang="ja-JP" alt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1" name="Rectangle 36"/>
          <p:cNvSpPr>
            <a:spLocks noChangeArrowheads="1"/>
          </p:cNvSpPr>
          <p:nvPr/>
        </p:nvSpPr>
        <p:spPr bwMode="auto">
          <a:xfrm>
            <a:off x="500062" y="3752894"/>
            <a:ext cx="1714500" cy="896937"/>
          </a:xfrm>
          <a:prstGeom prst="rect">
            <a:avLst/>
          </a:prstGeom>
          <a:solidFill>
            <a:schemeClr val="bg1"/>
          </a:solidFill>
          <a:ln w="11176">
            <a:solidFill>
              <a:srgbClr val="FF0000"/>
            </a:solidFill>
            <a:miter lim="800000"/>
          </a:ln>
        </p:spPr>
        <p:txBody>
          <a:bodyPr lIns="65306" tIns="32653" rIns="65306" bIns="32653">
            <a:spAutoFit/>
          </a:bodyPr>
          <a:lstStyle/>
          <a:p>
            <a:r>
              <a:rPr lang="ja-JP" altLang="en-US" sz="900">
                <a:solidFill>
                  <a:srgbClr val="000000"/>
                </a:solidFill>
                <a:latin typeface="Calibri" panose="020F0502020204030204" pitchFamily="34" charset="0"/>
              </a:rPr>
              <a:t>・</a:t>
            </a:r>
            <a:r>
              <a:rPr lang="en-US" altLang="ja-JP" sz="900">
                <a:solidFill>
                  <a:srgbClr val="000000"/>
                </a:solidFill>
                <a:latin typeface="Calibri" panose="020F0502020204030204" pitchFamily="34" charset="0"/>
              </a:rPr>
              <a:t>Chulalongkorn University </a:t>
            </a:r>
            <a:endParaRPr lang="ja-JP" altLang="en-US" sz="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ja-JP" altLang="en-US" sz="900">
                <a:solidFill>
                  <a:srgbClr val="000000"/>
                </a:solidFill>
                <a:latin typeface="Calibri" panose="020F0502020204030204" pitchFamily="34" charset="0"/>
              </a:rPr>
              <a:t>・</a:t>
            </a:r>
            <a:r>
              <a:rPr lang="en-US" altLang="ja-JP" sz="900">
                <a:solidFill>
                  <a:srgbClr val="000000"/>
                </a:solidFill>
                <a:latin typeface="Calibri" panose="020F0502020204030204" pitchFamily="34" charset="0"/>
              </a:rPr>
              <a:t>King Mongkut’s Institute of</a:t>
            </a:r>
            <a:endParaRPr lang="en-US" altLang="ja-JP" sz="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altLang="ja-JP" sz="900">
                <a:solidFill>
                  <a:srgbClr val="000000"/>
                </a:solidFill>
                <a:latin typeface="Calibri" panose="020F0502020204030204" pitchFamily="34" charset="0"/>
              </a:rPr>
              <a:t>    Technology Ladkrabang</a:t>
            </a:r>
            <a:endParaRPr lang="ja-JP" altLang="en-US" sz="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ja-JP" altLang="en-US" sz="900">
                <a:solidFill>
                  <a:srgbClr val="000000"/>
                </a:solidFill>
                <a:latin typeface="Calibri" panose="020F0502020204030204" pitchFamily="34" charset="0"/>
              </a:rPr>
              <a:t>・</a:t>
            </a:r>
            <a:r>
              <a:rPr lang="en-US" altLang="ja-JP" sz="900">
                <a:solidFill>
                  <a:srgbClr val="000000"/>
                </a:solidFill>
                <a:latin typeface="Calibri" panose="020F0502020204030204" pitchFamily="34" charset="0"/>
              </a:rPr>
              <a:t>Burapha University</a:t>
            </a:r>
            <a:endParaRPr lang="en-US" altLang="ja-JP" sz="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ja-JP" altLang="en-US" sz="900">
                <a:solidFill>
                  <a:srgbClr val="000000"/>
                </a:solidFill>
                <a:latin typeface="Calibri" panose="020F0502020204030204" pitchFamily="34" charset="0"/>
              </a:rPr>
              <a:t>・</a:t>
            </a:r>
            <a:r>
              <a:rPr lang="en-US" altLang="ja-JP" sz="900">
                <a:solidFill>
                  <a:srgbClr val="000000"/>
                </a:solidFill>
                <a:latin typeface="Calibri" panose="020F0502020204030204" pitchFamily="34" charset="0"/>
              </a:rPr>
              <a:t>Kasetsart University</a:t>
            </a:r>
            <a:endParaRPr lang="en-US" altLang="ja-JP" sz="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ja-JP" altLang="en-US" sz="900">
                <a:solidFill>
                  <a:srgbClr val="000000"/>
                </a:solidFill>
                <a:latin typeface="Calibri" panose="020F0502020204030204" pitchFamily="34" charset="0"/>
              </a:rPr>
              <a:t>・</a:t>
            </a:r>
            <a:r>
              <a:rPr lang="en-US" altLang="ja-JP" sz="900">
                <a:solidFill>
                  <a:srgbClr val="000000"/>
                </a:solidFill>
                <a:latin typeface="Calibri" panose="020F0502020204030204" pitchFamily="34" charset="0"/>
              </a:rPr>
              <a:t>Thammasat University</a:t>
            </a:r>
            <a:endParaRPr lang="ja-JP" altLang="en-US" sz="9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2" name="Line 9"/>
          <p:cNvSpPr>
            <a:spLocks noChangeShapeType="1"/>
          </p:cNvSpPr>
          <p:nvPr/>
        </p:nvSpPr>
        <p:spPr bwMode="auto">
          <a:xfrm>
            <a:off x="2500312" y="3109956"/>
            <a:ext cx="71437" cy="285750"/>
          </a:xfrm>
          <a:prstGeom prst="line">
            <a:avLst/>
          </a:prstGeom>
          <a:noFill/>
          <a:ln w="19050">
            <a:solidFill>
              <a:srgbClr val="CC33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5306" tIns="32653" rIns="65306" bIns="32653"/>
          <a:lstStyle/>
          <a:p>
            <a:endParaRPr lang="en-MY"/>
          </a:p>
        </p:txBody>
      </p:sp>
      <p:sp>
        <p:nvSpPr>
          <p:cNvPr id="43" name="Line 80"/>
          <p:cNvSpPr>
            <a:spLocks noChangeShapeType="1"/>
          </p:cNvSpPr>
          <p:nvPr/>
        </p:nvSpPr>
        <p:spPr bwMode="auto">
          <a:xfrm>
            <a:off x="3714749" y="5753144"/>
            <a:ext cx="71438" cy="347662"/>
          </a:xfrm>
          <a:prstGeom prst="line">
            <a:avLst/>
          </a:prstGeom>
          <a:noFill/>
          <a:ln w="19050">
            <a:solidFill>
              <a:srgbClr val="CC33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5306" tIns="32653" rIns="65306" bIns="32653"/>
          <a:lstStyle/>
          <a:p>
            <a:endParaRPr lang="en-MY"/>
          </a:p>
        </p:txBody>
      </p:sp>
      <p:sp>
        <p:nvSpPr>
          <p:cNvPr id="44" name="Line 80"/>
          <p:cNvSpPr>
            <a:spLocks noChangeShapeType="1"/>
          </p:cNvSpPr>
          <p:nvPr/>
        </p:nvSpPr>
        <p:spPr bwMode="auto">
          <a:xfrm flipH="1">
            <a:off x="3408362" y="2895644"/>
            <a:ext cx="46037" cy="500062"/>
          </a:xfrm>
          <a:prstGeom prst="line">
            <a:avLst/>
          </a:prstGeom>
          <a:noFill/>
          <a:ln w="19050">
            <a:solidFill>
              <a:srgbClr val="CC33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5306" tIns="32653" rIns="65306" bIns="32653"/>
          <a:lstStyle/>
          <a:p>
            <a:endParaRPr lang="en-MY"/>
          </a:p>
        </p:txBody>
      </p:sp>
      <p:sp>
        <p:nvSpPr>
          <p:cNvPr id="45" name="Line 9"/>
          <p:cNvSpPr>
            <a:spLocks noChangeShapeType="1"/>
          </p:cNvSpPr>
          <p:nvPr/>
        </p:nvSpPr>
        <p:spPr bwMode="auto">
          <a:xfrm flipV="1">
            <a:off x="2285999" y="4824456"/>
            <a:ext cx="714375" cy="214313"/>
          </a:xfrm>
          <a:prstGeom prst="line">
            <a:avLst/>
          </a:prstGeom>
          <a:noFill/>
          <a:ln w="19050">
            <a:solidFill>
              <a:srgbClr val="CC33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5306" tIns="32653" rIns="65306" bIns="32653"/>
          <a:lstStyle/>
          <a:p>
            <a:endParaRPr lang="en-MY"/>
          </a:p>
        </p:txBody>
      </p:sp>
      <p:sp>
        <p:nvSpPr>
          <p:cNvPr id="46" name="Line 80"/>
          <p:cNvSpPr>
            <a:spLocks noChangeShapeType="1"/>
          </p:cNvSpPr>
          <p:nvPr/>
        </p:nvSpPr>
        <p:spPr bwMode="auto">
          <a:xfrm flipH="1">
            <a:off x="3286124" y="3395706"/>
            <a:ext cx="571500" cy="785813"/>
          </a:xfrm>
          <a:prstGeom prst="line">
            <a:avLst/>
          </a:prstGeom>
          <a:noFill/>
          <a:ln w="19050">
            <a:solidFill>
              <a:srgbClr val="CC33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5306" tIns="32653" rIns="65306" bIns="32653"/>
          <a:lstStyle/>
          <a:p>
            <a:endParaRPr lang="en-MY"/>
          </a:p>
        </p:txBody>
      </p:sp>
      <p:sp>
        <p:nvSpPr>
          <p:cNvPr id="47" name="Rectangle 46"/>
          <p:cNvSpPr/>
          <p:nvPr/>
        </p:nvSpPr>
        <p:spPr>
          <a:xfrm>
            <a:off x="6679405" y="1491336"/>
            <a:ext cx="21001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MY" sz="1400" dirty="0">
                <a:latin typeface="+mn-lt"/>
              </a:rPr>
              <a:t>http://www.seed-net.org/</a:t>
            </a:r>
            <a:endParaRPr lang="en-MY" sz="1400" dirty="0">
              <a:latin typeface="+mn-lt"/>
            </a:endParaRPr>
          </a:p>
        </p:txBody>
      </p:sp>
      <p:pic>
        <p:nvPicPr>
          <p:cNvPr id="48" name="Picture 2" descr="http://www.seed-net.org/wp-content/themes/seednet/assets/images/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352" y="751678"/>
            <a:ext cx="2953490" cy="588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ChangeArrowheads="1"/>
          </p:cNvSpPr>
          <p:nvPr/>
        </p:nvSpPr>
        <p:spPr bwMode="auto">
          <a:xfrm>
            <a:off x="374650" y="428625"/>
            <a:ext cx="59832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endParaRPr lang="en-MY" altLang="en-US" sz="1800"/>
          </a:p>
        </p:txBody>
      </p:sp>
      <p:sp>
        <p:nvSpPr>
          <p:cNvPr id="10243" name="Rectangle 2"/>
          <p:cNvSpPr>
            <a:spLocks noChangeArrowheads="1"/>
          </p:cNvSpPr>
          <p:nvPr/>
        </p:nvSpPr>
        <p:spPr bwMode="auto">
          <a:xfrm>
            <a:off x="104495" y="-68705"/>
            <a:ext cx="6448653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defTabSz="8890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890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890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890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890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890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890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890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890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>
              <a:spcBef>
                <a:spcPct val="0"/>
              </a:spcBef>
              <a:buNone/>
            </a:pPr>
            <a:r>
              <a:rPr lang="en-US" sz="2800" b="1" kern="0" dirty="0">
                <a:solidFill>
                  <a:srgbClr val="C00000"/>
                </a:solidFill>
                <a:latin typeface="Calibri" panose="020F0502020204030204"/>
                <a:cs typeface="Calibri" panose="020F0502020204030204"/>
              </a:rPr>
              <a:t>Strategic collaboration with Top Global Universities*</a:t>
            </a:r>
            <a:endParaRPr lang="en-US" altLang="en-US" sz="2800" b="1" dirty="0">
              <a:solidFill>
                <a:srgbClr val="C00000"/>
              </a:solidFill>
            </a:endParaRPr>
          </a:p>
        </p:txBody>
      </p:sp>
      <p:pic>
        <p:nvPicPr>
          <p:cNvPr id="10244" name="Content Placeholder 1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906" y="1092711"/>
            <a:ext cx="1917700" cy="458788"/>
          </a:xfrm>
        </p:spPr>
      </p:pic>
      <p:pic>
        <p:nvPicPr>
          <p:cNvPr id="10248" name="Content Placeholder 20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87789" y="1019236"/>
            <a:ext cx="2166937" cy="481012"/>
          </a:xfrm>
        </p:spPr>
      </p:pic>
      <p:pic>
        <p:nvPicPr>
          <p:cNvPr id="10245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91" y="2798582"/>
            <a:ext cx="1800275" cy="471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06" y="1636054"/>
            <a:ext cx="1703216" cy="466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48" y="5860428"/>
            <a:ext cx="1985710" cy="50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30" descr="http://sk.kuee.kyoto-u.ac.jp/plasma2014/wp-content/uploads/2014/07/09_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28" y="5232276"/>
            <a:ext cx="1992362" cy="514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37" y="3371836"/>
            <a:ext cx="1372430" cy="461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2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962" y="2166609"/>
            <a:ext cx="2054414" cy="462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Picture 2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418" y="4094310"/>
            <a:ext cx="2086437" cy="516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3" name="Picture 2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236" y="4687361"/>
            <a:ext cx="2054413" cy="44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4" name="Picture 2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493" y="2711466"/>
            <a:ext cx="2227374" cy="633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5" name="Rectangle 26"/>
          <p:cNvSpPr>
            <a:spLocks noChangeArrowheads="1"/>
          </p:cNvSpPr>
          <p:nvPr/>
        </p:nvSpPr>
        <p:spPr bwMode="auto">
          <a:xfrm>
            <a:off x="2924969" y="1371654"/>
            <a:ext cx="882650" cy="451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ms-MY" altLang="en-US" sz="2400" b="1" dirty="0">
                <a:solidFill>
                  <a:srgbClr val="FF0000"/>
                </a:solidFill>
              </a:rPr>
              <a:t>#1</a:t>
            </a:r>
            <a:endParaRPr lang="ms-MY" altLang="en-US" sz="2400" b="1" dirty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endParaRPr lang="ms-MY" altLang="en-US" sz="1400" b="1" dirty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ms-MY" altLang="en-US" sz="2400" b="1" dirty="0">
                <a:solidFill>
                  <a:srgbClr val="FF0000"/>
                </a:solidFill>
              </a:rPr>
              <a:t>#5</a:t>
            </a:r>
            <a:endParaRPr lang="ms-MY" altLang="en-US" sz="2400" b="1" dirty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endParaRPr lang="ms-MY" altLang="en-US" sz="1600" b="1" dirty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ms-MY" altLang="en-US" sz="2400" b="1" dirty="0">
                <a:solidFill>
                  <a:srgbClr val="FF0000"/>
                </a:solidFill>
              </a:rPr>
              <a:t>#</a:t>
            </a:r>
            <a:r>
              <a:rPr lang="en-MY" altLang="en-US" sz="2400" b="1" dirty="0">
                <a:solidFill>
                  <a:srgbClr val="FF0000"/>
                </a:solidFill>
              </a:rPr>
              <a:t>6</a:t>
            </a:r>
            <a:endParaRPr lang="ms-MY" altLang="en-US" sz="2400" b="1" dirty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endParaRPr lang="ms-MY" altLang="en-US" sz="1100" b="1" dirty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ms-MY" altLang="en-US" sz="2400" b="1" dirty="0">
                <a:solidFill>
                  <a:srgbClr val="FF0000"/>
                </a:solidFill>
              </a:rPr>
              <a:t>#</a:t>
            </a:r>
            <a:r>
              <a:rPr lang="en-MY" altLang="en-US" sz="2400" b="1" dirty="0">
                <a:solidFill>
                  <a:srgbClr val="FF0000"/>
                </a:solidFill>
              </a:rPr>
              <a:t>8</a:t>
            </a:r>
            <a:endParaRPr lang="ms-MY" altLang="en-US" sz="2400" b="1" dirty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endParaRPr lang="ms-MY" altLang="en-US" sz="1400" b="1" dirty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ms-MY" altLang="en-US" sz="2400" b="1" dirty="0">
                <a:solidFill>
                  <a:srgbClr val="FF0000"/>
                </a:solidFill>
              </a:rPr>
              <a:t>#12</a:t>
            </a:r>
            <a:endParaRPr lang="ms-MY" altLang="en-US" sz="2400" b="1" dirty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endParaRPr lang="ms-MY" altLang="en-US" sz="2000" b="1" dirty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ms-MY" altLang="en-US" sz="2400" b="1" dirty="0">
                <a:solidFill>
                  <a:srgbClr val="FF0000"/>
                </a:solidFill>
              </a:rPr>
              <a:t>#17</a:t>
            </a:r>
            <a:endParaRPr lang="ms-MY" altLang="en-US" sz="2400" b="1" dirty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endParaRPr lang="ms-MY" altLang="en-US" sz="1600" b="1" dirty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ms-MY" altLang="en-US" sz="2400" b="1" dirty="0">
                <a:solidFill>
                  <a:srgbClr val="FF0000"/>
                </a:solidFill>
              </a:rPr>
              <a:t>#23</a:t>
            </a:r>
            <a:endParaRPr lang="ms-MY" altLang="en-US" sz="2400" b="1" dirty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endParaRPr lang="ms-MY" altLang="en-US" sz="1800" b="1" dirty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ms-MY" altLang="en-US" sz="2400" b="1" dirty="0">
                <a:solidFill>
                  <a:srgbClr val="FF0000"/>
                </a:solidFill>
              </a:rPr>
              <a:t>#3</a:t>
            </a:r>
            <a:r>
              <a:rPr lang="en-MY" altLang="en-US" sz="2400" b="1" dirty="0">
                <a:solidFill>
                  <a:srgbClr val="FF0000"/>
                </a:solidFill>
              </a:rPr>
              <a:t>5</a:t>
            </a:r>
            <a:endParaRPr lang="ms-MY" altLang="en-US" sz="2400" b="1" dirty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endParaRPr lang="ms-MY" altLang="en-US" sz="1600" b="1" dirty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ms-MY" altLang="en-US" sz="2400" b="1" dirty="0">
                <a:solidFill>
                  <a:srgbClr val="FF0000"/>
                </a:solidFill>
              </a:rPr>
              <a:t>#36</a:t>
            </a:r>
            <a:endParaRPr lang="ms-MY" altLang="en-US" sz="2400" b="1" dirty="0">
              <a:solidFill>
                <a:srgbClr val="FF0000"/>
              </a:solidFill>
            </a:endParaRPr>
          </a:p>
        </p:txBody>
      </p:sp>
      <p:sp>
        <p:nvSpPr>
          <p:cNvPr id="10256" name="Rectangle 51"/>
          <p:cNvSpPr>
            <a:spLocks noChangeArrowheads="1"/>
          </p:cNvSpPr>
          <p:nvPr/>
        </p:nvSpPr>
        <p:spPr bwMode="auto">
          <a:xfrm>
            <a:off x="7262306" y="1019236"/>
            <a:ext cx="920750" cy="5921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ms-MY" altLang="en-US" sz="2400" b="1" dirty="0">
                <a:solidFill>
                  <a:srgbClr val="FF0000"/>
                </a:solidFill>
              </a:rPr>
              <a:t>#</a:t>
            </a:r>
            <a:r>
              <a:rPr lang="en-MY" altLang="en-US" sz="2400" b="1" dirty="0">
                <a:solidFill>
                  <a:srgbClr val="FF0000"/>
                </a:solidFill>
              </a:rPr>
              <a:t>40</a:t>
            </a:r>
            <a:endParaRPr lang="en-MY" altLang="en-US" sz="2400" b="1" dirty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endParaRPr lang="ms-MY" altLang="en-US" sz="1050" b="1" dirty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ms-MY" altLang="en-US" sz="2400" b="1" dirty="0">
                <a:solidFill>
                  <a:srgbClr val="FF0000"/>
                </a:solidFill>
              </a:rPr>
              <a:t>#55</a:t>
            </a:r>
            <a:endParaRPr lang="ms-MY" altLang="en-US" sz="2400" b="1" dirty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endParaRPr lang="ms-MY" altLang="en-US" sz="1200" b="1" dirty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ms-MY" altLang="en-US" sz="2400" b="1" dirty="0">
                <a:solidFill>
                  <a:srgbClr val="FF0000"/>
                </a:solidFill>
              </a:rPr>
              <a:t>#67</a:t>
            </a:r>
            <a:endParaRPr lang="en-MY" altLang="en-US" sz="2400" b="1" dirty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endParaRPr lang="en-MY" altLang="en-US" sz="2400" b="1" dirty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MY" altLang="en-US" sz="2400" b="1" dirty="0">
                <a:solidFill>
                  <a:srgbClr val="FF0000"/>
                </a:solidFill>
              </a:rPr>
              <a:t>#72</a:t>
            </a:r>
            <a:endParaRPr lang="en-MY" altLang="en-US" sz="2400" b="1" dirty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endParaRPr lang="en-MY" altLang="en-US" sz="1800" b="1" dirty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MY" altLang="en-US" sz="2400" b="1" dirty="0">
                <a:solidFill>
                  <a:srgbClr val="FF0000"/>
                </a:solidFill>
              </a:rPr>
              <a:t>#77</a:t>
            </a:r>
            <a:endParaRPr lang="ms-MY" altLang="en-US" sz="2400" b="1" dirty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endParaRPr lang="ms-MY" altLang="en-US" sz="1600" b="1" dirty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ms-MY" altLang="en-US" sz="2400" b="1" dirty="0">
                <a:solidFill>
                  <a:srgbClr val="FF0000"/>
                </a:solidFill>
              </a:rPr>
              <a:t>#</a:t>
            </a:r>
            <a:r>
              <a:rPr lang="en-MY" altLang="en-US" sz="2400" b="1" dirty="0">
                <a:solidFill>
                  <a:srgbClr val="FF0000"/>
                </a:solidFill>
              </a:rPr>
              <a:t>79</a:t>
            </a:r>
            <a:endParaRPr lang="ms-MY" altLang="en-US" sz="2400" b="1" dirty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endParaRPr lang="ms-MY" altLang="en-US" sz="1400" b="1" dirty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ms-MY" altLang="en-US" sz="2400" b="1" dirty="0">
                <a:solidFill>
                  <a:srgbClr val="FF0000"/>
                </a:solidFill>
              </a:rPr>
              <a:t>#96</a:t>
            </a:r>
            <a:endParaRPr lang="en-MY" altLang="en-US" sz="2400" b="1" dirty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endParaRPr lang="en-MY" altLang="en-US" sz="1600" b="1" dirty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MY" altLang="en-US" sz="2400" b="1" dirty="0">
                <a:solidFill>
                  <a:srgbClr val="FF0000"/>
                </a:solidFill>
              </a:rPr>
              <a:t>#93</a:t>
            </a:r>
            <a:endParaRPr lang="en-MY" altLang="en-US" sz="2400" b="1" dirty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endParaRPr lang="en-MY" altLang="en-US" sz="1600" b="1" dirty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MY" altLang="en-US" sz="2400" b="1" dirty="0">
                <a:solidFill>
                  <a:srgbClr val="FF0000"/>
                </a:solidFill>
              </a:rPr>
              <a:t>#100</a:t>
            </a:r>
            <a:endParaRPr lang="ms-MY" altLang="en-US" sz="2400" b="1" dirty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endParaRPr lang="ms-MY" altLang="en-US" sz="2400" b="1" dirty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endParaRPr lang="ms-MY" altLang="en-US" sz="2400" b="1" dirty="0">
              <a:solidFill>
                <a:srgbClr val="FF0000"/>
              </a:solidFill>
            </a:endParaRPr>
          </a:p>
        </p:txBody>
      </p:sp>
      <p:pic>
        <p:nvPicPr>
          <p:cNvPr id="18" name="Picture 2" descr="http://careerweb.leeds.ac.uk/site/images/uol-inverted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750" y="5187790"/>
            <a:ext cx="1946075" cy="559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://logonoid.com/images/university-of-tokyo-logo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169" y="4619482"/>
            <a:ext cx="1878012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 descr="http://www.tsinghuallm.com/wp-content/uploads/2015/08/Tshinghua-Color-copy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73" y="3880710"/>
            <a:ext cx="1676094" cy="558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074" y="2210919"/>
            <a:ext cx="1595438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https://upload.wikimedia.org/wikipedia/commons/thumb/c/cb/Logo_jp.gif/200px-Logo_jp.gif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79" y="3477544"/>
            <a:ext cx="1734737" cy="511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s://www.purdue.edu/purdue/images/logo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763" y="5884917"/>
            <a:ext cx="1431963" cy="43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262306" y="6487550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dirty="0"/>
              <a:t>*QS-WUR 2019</a:t>
            </a:r>
            <a:endParaRPr lang="en-MY" dirty="0"/>
          </a:p>
        </p:txBody>
      </p:sp>
      <p:pic>
        <p:nvPicPr>
          <p:cNvPr id="24" name="Picture 1" descr="http://qsiu.dev.qs.com/wp-content/uploads/2013/07/World-University-Rankings-R-1030x271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80" y="355077"/>
            <a:ext cx="1743500" cy="453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Image result for city university hong kong logo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087" y="1557176"/>
            <a:ext cx="1350345" cy="546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04"/>
            <a:ext cx="7799273" cy="990574"/>
          </a:xfrm>
          <a:noFill/>
        </p:spPr>
        <p:txBody>
          <a:bodyPr/>
          <a:lstStyle/>
          <a:p>
            <a:pPr algn="l"/>
            <a:r>
              <a:rPr lang="en-US" sz="3200" b="1" dirty="0"/>
              <a:t>UTM University Presidents Forum (UPF)</a:t>
            </a:r>
            <a:endParaRPr lang="en-MY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640" y="1240107"/>
            <a:ext cx="4176463" cy="4445000"/>
          </a:xfrm>
        </p:spPr>
        <p:txBody>
          <a:bodyPr/>
          <a:lstStyle/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</p:txBody>
      </p:sp>
      <p:pic>
        <p:nvPicPr>
          <p:cNvPr id="15361" name="Picture 1" descr="C:\Users\Toshiba\Downloads\20728678_828928583936008_841401511519081895_o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85902" y="838268"/>
            <a:ext cx="3174917" cy="2381188"/>
          </a:xfrm>
          <a:prstGeom prst="rect">
            <a:avLst/>
          </a:prstGeom>
          <a:noFill/>
        </p:spPr>
      </p:pic>
      <p:pic>
        <p:nvPicPr>
          <p:cNvPr id="15364" name="Picture 4" descr="C:\Users\Toshiba\Downloads\2017-10-05-PHOTO-00000593.jpg"/>
          <p:cNvPicPr>
            <a:picLocks noChangeAspect="1" noChangeArrowheads="1"/>
          </p:cNvPicPr>
          <p:nvPr/>
        </p:nvPicPr>
        <p:blipFill>
          <a:blip r:embed="rId2" cstate="print"/>
          <a:srcRect l="3335" t="23751" r="3335" b="20001"/>
          <a:stretch>
            <a:fillRect/>
          </a:stretch>
        </p:blipFill>
        <p:spPr bwMode="auto">
          <a:xfrm>
            <a:off x="381110" y="3505198"/>
            <a:ext cx="8076988" cy="324521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4648198" y="914466"/>
            <a:ext cx="2996205" cy="2308324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UPF 2017 Highlights</a:t>
            </a:r>
            <a:endParaRPr lang="en-US" sz="2400" dirty="0"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 55 universities</a:t>
            </a:r>
            <a:endParaRPr lang="en-US" sz="2000" dirty="0"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 100 external participants</a:t>
            </a:r>
            <a:endParaRPr lang="en-US" sz="2000" dirty="0"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 18 countries</a:t>
            </a:r>
            <a:endParaRPr lang="en-US" sz="2000" dirty="0"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 30 Presidents/VC/Rectors</a:t>
            </a:r>
            <a:endParaRPr lang="en-US" sz="2000" dirty="0"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 11 </a:t>
            </a:r>
            <a:r>
              <a:rPr lang="en-US" sz="2000" dirty="0" err="1">
                <a:latin typeface="+mj-lt"/>
              </a:rPr>
              <a:t>MoU</a:t>
            </a:r>
            <a:r>
              <a:rPr lang="en-US" sz="2000" dirty="0">
                <a:latin typeface="+mj-lt"/>
              </a:rPr>
              <a:t>/</a:t>
            </a:r>
            <a:r>
              <a:rPr lang="en-US" sz="2000" dirty="0" err="1">
                <a:latin typeface="+mj-lt"/>
              </a:rPr>
              <a:t>MoA</a:t>
            </a:r>
            <a:r>
              <a:rPr lang="en-US" sz="2000" dirty="0">
                <a:latin typeface="+mj-lt"/>
              </a:rPr>
              <a:t> signed</a:t>
            </a:r>
            <a:endParaRPr lang="en-US" sz="2000" dirty="0"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 Ranking Workshop</a:t>
            </a:r>
            <a:endParaRPr lang="en-MY" sz="2000" dirty="0">
              <a:latin typeface="+mj-lt"/>
            </a:endParaRP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90" y="67130"/>
            <a:ext cx="7799273" cy="990574"/>
          </a:xfrm>
          <a:noFill/>
        </p:spPr>
        <p:txBody>
          <a:bodyPr/>
          <a:lstStyle/>
          <a:p>
            <a:pPr algn="l"/>
            <a:r>
              <a:rPr lang="en-US" sz="3200" dirty="0"/>
              <a:t>UTM Study Abroad Fair</a:t>
            </a:r>
            <a:endParaRPr lang="en-MY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7" y="1124744"/>
            <a:ext cx="4176463" cy="4445000"/>
          </a:xfrm>
        </p:spPr>
        <p:txBody>
          <a:bodyPr/>
          <a:lstStyle/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1026" name="Picture 2" descr="C:\Users\Toshiba\Pictures\e-backdrob_11012017-1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250416" y="1219258"/>
            <a:ext cx="4127257" cy="300164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4572000" y="990664"/>
            <a:ext cx="4572000" cy="517064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MY" b="1" dirty="0">
                <a:latin typeface="+mn-lt"/>
              </a:rPr>
              <a:t>List of exhibitors 2017 :-</a:t>
            </a:r>
            <a:br>
              <a:rPr lang="en-MY" sz="1200" b="1" dirty="0">
                <a:latin typeface="+mn-lt"/>
              </a:rPr>
            </a:br>
            <a:r>
              <a:rPr lang="en-MY" sz="1200" b="1" dirty="0">
                <a:latin typeface="+mn-lt"/>
              </a:rPr>
              <a:t>1. </a:t>
            </a:r>
            <a:r>
              <a:rPr lang="en-MY" sz="1200" b="1" dirty="0" err="1">
                <a:latin typeface="+mn-lt"/>
              </a:rPr>
              <a:t>Deakin</a:t>
            </a:r>
            <a:r>
              <a:rPr lang="en-MY" sz="1200" b="1" dirty="0">
                <a:latin typeface="+mn-lt"/>
              </a:rPr>
              <a:t> University, Australia</a:t>
            </a:r>
            <a:br>
              <a:rPr lang="en-MY" sz="1200" b="1" dirty="0">
                <a:latin typeface="+mn-lt"/>
              </a:rPr>
            </a:br>
            <a:r>
              <a:rPr lang="en-MY" sz="1200" b="1" dirty="0">
                <a:latin typeface="+mn-lt"/>
              </a:rPr>
              <a:t>2. INNES Institute Vienna, Austria</a:t>
            </a:r>
            <a:br>
              <a:rPr lang="en-MY" sz="1200" b="1" dirty="0">
                <a:latin typeface="+mn-lt"/>
              </a:rPr>
            </a:br>
            <a:r>
              <a:rPr lang="en-MY" sz="1200" b="1" dirty="0">
                <a:latin typeface="+mn-lt"/>
              </a:rPr>
              <a:t>3. </a:t>
            </a:r>
            <a:r>
              <a:rPr lang="en-MY" sz="1200" b="1" dirty="0" err="1">
                <a:latin typeface="+mn-lt"/>
              </a:rPr>
              <a:t>Polytechnique</a:t>
            </a:r>
            <a:r>
              <a:rPr lang="en-MY" sz="1200" b="1" dirty="0">
                <a:latin typeface="+mn-lt"/>
              </a:rPr>
              <a:t> de Montréal, Canada</a:t>
            </a:r>
            <a:br>
              <a:rPr lang="en-MY" sz="1200" b="1" dirty="0">
                <a:latin typeface="+mn-lt"/>
              </a:rPr>
            </a:br>
            <a:r>
              <a:rPr lang="en-MY" sz="1200" b="1" dirty="0">
                <a:latin typeface="+mn-lt"/>
              </a:rPr>
              <a:t>4. University of Electronic Science and Technology of China, China</a:t>
            </a:r>
            <a:br>
              <a:rPr lang="en-MY" sz="1200" b="1" dirty="0">
                <a:latin typeface="+mn-lt"/>
              </a:rPr>
            </a:br>
            <a:r>
              <a:rPr lang="en-MY" sz="1200" b="1" dirty="0">
                <a:latin typeface="+mn-lt"/>
              </a:rPr>
              <a:t>5. Helsinki </a:t>
            </a:r>
            <a:r>
              <a:rPr lang="en-MY" sz="1200" b="1" dirty="0" err="1">
                <a:latin typeface="+mn-lt"/>
              </a:rPr>
              <a:t>Metropolia</a:t>
            </a:r>
            <a:r>
              <a:rPr lang="en-MY" sz="1200" b="1" dirty="0">
                <a:latin typeface="+mn-lt"/>
              </a:rPr>
              <a:t> University of Applied Sciences, Finland</a:t>
            </a:r>
            <a:br>
              <a:rPr lang="en-MY" sz="1200" b="1" dirty="0">
                <a:latin typeface="+mn-lt"/>
              </a:rPr>
            </a:br>
            <a:r>
              <a:rPr lang="en-MY" sz="1200" b="1" dirty="0">
                <a:latin typeface="+mn-lt"/>
              </a:rPr>
              <a:t>6. ISAE-ENSMA, France</a:t>
            </a:r>
            <a:br>
              <a:rPr lang="en-MY" sz="1200" b="1" dirty="0">
                <a:latin typeface="+mn-lt"/>
              </a:rPr>
            </a:br>
            <a:r>
              <a:rPr lang="en-MY" sz="1200" b="1" dirty="0">
                <a:latin typeface="+mn-lt"/>
              </a:rPr>
              <a:t>7. Mines </a:t>
            </a:r>
            <a:r>
              <a:rPr lang="en-MY" sz="1200" b="1" dirty="0" err="1">
                <a:latin typeface="+mn-lt"/>
              </a:rPr>
              <a:t>Albi</a:t>
            </a:r>
            <a:r>
              <a:rPr lang="en-MY" sz="1200" b="1" dirty="0">
                <a:latin typeface="+mn-lt"/>
              </a:rPr>
              <a:t> – </a:t>
            </a:r>
            <a:r>
              <a:rPr lang="en-MY" sz="1200" b="1" dirty="0" err="1">
                <a:latin typeface="+mn-lt"/>
              </a:rPr>
              <a:t>Institut</a:t>
            </a:r>
            <a:r>
              <a:rPr lang="en-MY" sz="1200" b="1" dirty="0">
                <a:latin typeface="+mn-lt"/>
              </a:rPr>
              <a:t> Mines </a:t>
            </a:r>
            <a:r>
              <a:rPr lang="en-MY" sz="1200" b="1" dirty="0" err="1">
                <a:latin typeface="+mn-lt"/>
              </a:rPr>
              <a:t>Télécom</a:t>
            </a:r>
            <a:r>
              <a:rPr lang="en-MY" sz="1200" b="1" dirty="0">
                <a:latin typeface="+mn-lt"/>
              </a:rPr>
              <a:t>, France</a:t>
            </a:r>
            <a:br>
              <a:rPr lang="en-MY" sz="1200" b="1" dirty="0">
                <a:latin typeface="+mn-lt"/>
              </a:rPr>
            </a:br>
            <a:r>
              <a:rPr lang="en-MY" sz="1200" b="1" dirty="0">
                <a:latin typeface="+mn-lt"/>
              </a:rPr>
              <a:t>8. Pforzheim University, Germany</a:t>
            </a:r>
            <a:br>
              <a:rPr lang="en-MY" sz="1200" b="1" dirty="0">
                <a:latin typeface="+mn-lt"/>
              </a:rPr>
            </a:br>
            <a:r>
              <a:rPr lang="en-MY" sz="1200" b="1" dirty="0">
                <a:latin typeface="+mn-lt"/>
              </a:rPr>
              <a:t>9. Amity University, India</a:t>
            </a:r>
            <a:br>
              <a:rPr lang="en-MY" sz="1200" b="1" dirty="0">
                <a:latin typeface="+mn-lt"/>
              </a:rPr>
            </a:br>
            <a:r>
              <a:rPr lang="en-MY" sz="1200" b="1" dirty="0">
                <a:latin typeface="+mn-lt"/>
              </a:rPr>
              <a:t>10. </a:t>
            </a:r>
            <a:r>
              <a:rPr lang="en-MY" sz="1200" b="1" dirty="0" err="1">
                <a:latin typeface="+mn-lt"/>
              </a:rPr>
              <a:t>Universitas</a:t>
            </a:r>
            <a:r>
              <a:rPr lang="en-MY" sz="1200" b="1" dirty="0">
                <a:latin typeface="+mn-lt"/>
              </a:rPr>
              <a:t> Kristen </a:t>
            </a:r>
            <a:r>
              <a:rPr lang="en-MY" sz="1200" b="1" dirty="0" err="1">
                <a:latin typeface="+mn-lt"/>
              </a:rPr>
              <a:t>Maranatha</a:t>
            </a:r>
            <a:r>
              <a:rPr lang="en-MY" sz="1200" b="1" dirty="0">
                <a:latin typeface="+mn-lt"/>
              </a:rPr>
              <a:t>, Indonesia</a:t>
            </a:r>
            <a:br>
              <a:rPr lang="en-MY" sz="1200" b="1" dirty="0">
                <a:latin typeface="+mn-lt"/>
              </a:rPr>
            </a:br>
            <a:r>
              <a:rPr lang="en-MY" sz="1200" b="1" dirty="0">
                <a:latin typeface="+mn-lt"/>
              </a:rPr>
              <a:t>11. </a:t>
            </a:r>
            <a:r>
              <a:rPr lang="en-MY" sz="1200" b="1" dirty="0" err="1">
                <a:latin typeface="+mn-lt"/>
              </a:rPr>
              <a:t>Universitas</a:t>
            </a:r>
            <a:r>
              <a:rPr lang="en-MY" sz="1200" b="1" dirty="0">
                <a:latin typeface="+mn-lt"/>
              </a:rPr>
              <a:t> </a:t>
            </a:r>
            <a:r>
              <a:rPr lang="en-MY" sz="1200" b="1" dirty="0" err="1">
                <a:latin typeface="+mn-lt"/>
              </a:rPr>
              <a:t>Muhammadiyah</a:t>
            </a:r>
            <a:r>
              <a:rPr lang="en-MY" sz="1200" b="1" dirty="0">
                <a:latin typeface="+mn-lt"/>
              </a:rPr>
              <a:t> Yogyakarta, Indonesia</a:t>
            </a:r>
            <a:br>
              <a:rPr lang="en-MY" sz="1200" b="1" dirty="0">
                <a:latin typeface="+mn-lt"/>
              </a:rPr>
            </a:br>
            <a:r>
              <a:rPr lang="en-MY" sz="1200" b="1" dirty="0">
                <a:latin typeface="+mn-lt"/>
              </a:rPr>
              <a:t>12. Shibaura Institute of Technology, Japan</a:t>
            </a:r>
            <a:br>
              <a:rPr lang="en-MY" sz="1200" b="1" dirty="0">
                <a:latin typeface="+mn-lt"/>
              </a:rPr>
            </a:br>
            <a:r>
              <a:rPr lang="en-MY" sz="1200" b="1" dirty="0">
                <a:latin typeface="+mn-lt"/>
              </a:rPr>
              <a:t>13. Tohoku University, Japan</a:t>
            </a:r>
            <a:br>
              <a:rPr lang="en-MY" sz="1200" b="1" dirty="0">
                <a:latin typeface="+mn-lt"/>
              </a:rPr>
            </a:br>
            <a:r>
              <a:rPr lang="en-MY" sz="1200" b="1" dirty="0">
                <a:latin typeface="+mn-lt"/>
              </a:rPr>
              <a:t>14. University of Tsukuba, Japan</a:t>
            </a:r>
            <a:br>
              <a:rPr lang="en-MY" sz="1200" b="1" dirty="0">
                <a:latin typeface="+mn-lt"/>
              </a:rPr>
            </a:br>
            <a:r>
              <a:rPr lang="en-MY" sz="1200" b="1" dirty="0">
                <a:latin typeface="+mn-lt"/>
              </a:rPr>
              <a:t>15. Yamaguchi University, Japan</a:t>
            </a:r>
            <a:br>
              <a:rPr lang="en-MY" sz="1200" b="1" dirty="0">
                <a:latin typeface="+mn-lt"/>
              </a:rPr>
            </a:br>
            <a:r>
              <a:rPr lang="en-MY" sz="1200" b="1" dirty="0">
                <a:latin typeface="+mn-lt"/>
              </a:rPr>
              <a:t>16. Far Eastern University, Philippines</a:t>
            </a:r>
            <a:br>
              <a:rPr lang="en-MY" sz="1200" b="1" dirty="0">
                <a:latin typeface="+mn-lt"/>
              </a:rPr>
            </a:br>
            <a:r>
              <a:rPr lang="en-MY" sz="1200" b="1" dirty="0">
                <a:latin typeface="+mn-lt"/>
              </a:rPr>
              <a:t>17. </a:t>
            </a:r>
            <a:r>
              <a:rPr lang="en-MY" sz="1200" b="1" dirty="0" err="1">
                <a:latin typeface="+mn-lt"/>
              </a:rPr>
              <a:t>Kumoh</a:t>
            </a:r>
            <a:r>
              <a:rPr lang="en-MY" sz="1200" b="1" dirty="0">
                <a:latin typeface="+mn-lt"/>
              </a:rPr>
              <a:t> National Institute of Technology, South Korea</a:t>
            </a:r>
            <a:br>
              <a:rPr lang="en-MY" sz="1200" b="1" dirty="0">
                <a:latin typeface="+mn-lt"/>
              </a:rPr>
            </a:br>
            <a:r>
              <a:rPr lang="en-MY" sz="1200" b="1" dirty="0">
                <a:latin typeface="+mn-lt"/>
              </a:rPr>
              <a:t>18. </a:t>
            </a:r>
            <a:r>
              <a:rPr lang="en-MY" sz="1200" b="1" dirty="0" err="1">
                <a:latin typeface="+mn-lt"/>
              </a:rPr>
              <a:t>Woosong</a:t>
            </a:r>
            <a:r>
              <a:rPr lang="en-MY" sz="1200" b="1" dirty="0">
                <a:latin typeface="+mn-lt"/>
              </a:rPr>
              <a:t> University, South Korea</a:t>
            </a:r>
            <a:br>
              <a:rPr lang="en-MY" sz="1200" b="1" dirty="0">
                <a:latin typeface="+mn-lt"/>
              </a:rPr>
            </a:br>
            <a:r>
              <a:rPr lang="en-MY" sz="1200" b="1" dirty="0">
                <a:latin typeface="+mn-lt"/>
              </a:rPr>
              <a:t>19. ESADE Business School, Spain</a:t>
            </a:r>
            <a:br>
              <a:rPr lang="en-MY" sz="1200" b="1" dirty="0">
                <a:latin typeface="+mn-lt"/>
              </a:rPr>
            </a:br>
            <a:r>
              <a:rPr lang="en-MY" sz="1200" b="1" dirty="0">
                <a:latin typeface="+mn-lt"/>
              </a:rPr>
              <a:t>20. Universidad </a:t>
            </a:r>
            <a:r>
              <a:rPr lang="en-MY" sz="1200" b="1" dirty="0" err="1">
                <a:latin typeface="+mn-lt"/>
              </a:rPr>
              <a:t>Católica</a:t>
            </a:r>
            <a:r>
              <a:rPr lang="en-MY" sz="1200" b="1" dirty="0">
                <a:latin typeface="+mn-lt"/>
              </a:rPr>
              <a:t> San Antonio de Murcia, Spain</a:t>
            </a:r>
            <a:br>
              <a:rPr lang="en-MY" sz="1200" b="1" dirty="0">
                <a:latin typeface="+mn-lt"/>
              </a:rPr>
            </a:br>
            <a:r>
              <a:rPr lang="en-MY" sz="1200" b="1" dirty="0">
                <a:latin typeface="+mn-lt"/>
              </a:rPr>
              <a:t>21. University of </a:t>
            </a:r>
            <a:r>
              <a:rPr lang="en-MY" sz="1200" b="1" dirty="0" err="1">
                <a:latin typeface="+mn-lt"/>
              </a:rPr>
              <a:t>Vigo</a:t>
            </a:r>
            <a:r>
              <a:rPr lang="en-MY" sz="1200" b="1" dirty="0">
                <a:latin typeface="+mn-lt"/>
              </a:rPr>
              <a:t>, Spain</a:t>
            </a:r>
            <a:br>
              <a:rPr lang="en-MY" sz="1200" b="1" dirty="0">
                <a:latin typeface="+mn-lt"/>
              </a:rPr>
            </a:br>
            <a:r>
              <a:rPr lang="en-MY" sz="1200" b="1" dirty="0">
                <a:latin typeface="+mn-lt"/>
              </a:rPr>
              <a:t>22. </a:t>
            </a:r>
            <a:r>
              <a:rPr lang="en-MY" sz="1200" b="1" dirty="0" err="1">
                <a:latin typeface="+mn-lt"/>
              </a:rPr>
              <a:t>Mahasarakham</a:t>
            </a:r>
            <a:r>
              <a:rPr lang="en-MY" sz="1200" b="1" dirty="0">
                <a:latin typeface="+mn-lt"/>
              </a:rPr>
              <a:t> University, Thailand</a:t>
            </a:r>
            <a:br>
              <a:rPr lang="en-MY" sz="1200" b="1" dirty="0">
                <a:latin typeface="+mn-lt"/>
              </a:rPr>
            </a:br>
            <a:r>
              <a:rPr lang="en-MY" sz="1200" b="1" dirty="0">
                <a:solidFill>
                  <a:srgbClr val="FF0000"/>
                </a:solidFill>
                <a:latin typeface="+mn-lt"/>
              </a:rPr>
              <a:t>23. Nottingham Trent University, UK</a:t>
            </a:r>
            <a:br>
              <a:rPr lang="en-MY" sz="1200" b="1" dirty="0">
                <a:solidFill>
                  <a:srgbClr val="FF0000"/>
                </a:solidFill>
                <a:latin typeface="+mn-lt"/>
              </a:rPr>
            </a:br>
            <a:r>
              <a:rPr lang="en-MY" sz="1200" b="1" dirty="0">
                <a:solidFill>
                  <a:srgbClr val="FF0000"/>
                </a:solidFill>
                <a:latin typeface="+mn-lt"/>
              </a:rPr>
              <a:t>24. University College London, UK</a:t>
            </a:r>
            <a:br>
              <a:rPr lang="en-MY" sz="1200" b="1" dirty="0">
                <a:solidFill>
                  <a:srgbClr val="FF0000"/>
                </a:solidFill>
                <a:latin typeface="+mn-lt"/>
              </a:rPr>
            </a:br>
            <a:r>
              <a:rPr lang="en-MY" sz="1200" b="1" dirty="0">
                <a:solidFill>
                  <a:srgbClr val="FF0000"/>
                </a:solidFill>
                <a:latin typeface="+mn-lt"/>
              </a:rPr>
              <a:t>25. University of Kent, UK</a:t>
            </a:r>
            <a:br>
              <a:rPr lang="en-MY" sz="1200" b="1" dirty="0">
                <a:solidFill>
                  <a:srgbClr val="FF0000"/>
                </a:solidFill>
                <a:latin typeface="+mn-lt"/>
              </a:rPr>
            </a:br>
            <a:r>
              <a:rPr lang="en-MY" sz="1200" b="1" dirty="0">
                <a:solidFill>
                  <a:srgbClr val="FF0000"/>
                </a:solidFill>
                <a:latin typeface="+mn-lt"/>
              </a:rPr>
              <a:t>26. University of Sheffield, UK</a:t>
            </a:r>
            <a:endParaRPr lang="en-MY" sz="12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72" y="4419574"/>
            <a:ext cx="2649926" cy="1766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768" y="1557337"/>
            <a:ext cx="2683292" cy="1318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530" indent="-21463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476AAF3-5300-4BFA-9F90-195D3BCC93F3}" type="slidenum">
              <a:rPr lang="en-US" altLang="ms-MY">
                <a:solidFill>
                  <a:srgbClr val="D94D4A"/>
                </a:solidFill>
                <a:latin typeface="Avenir"/>
              </a:rPr>
            </a:fld>
            <a:endParaRPr lang="en-US" altLang="ms-MY">
              <a:solidFill>
                <a:srgbClr val="D94D4A"/>
              </a:solidFill>
              <a:latin typeface="Avenir"/>
            </a:endParaRPr>
          </a:p>
        </p:txBody>
      </p:sp>
      <p:sp>
        <p:nvSpPr>
          <p:cNvPr id="5" name="Rectangle: Diagonal Corners Rounded 8"/>
          <p:cNvSpPr/>
          <p:nvPr/>
        </p:nvSpPr>
        <p:spPr>
          <a:xfrm>
            <a:off x="0" y="857250"/>
            <a:ext cx="6446044" cy="310754"/>
          </a:xfrm>
          <a:prstGeom prst="round2Diag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55905">
              <a:defRPr/>
            </a:pPr>
            <a:r>
              <a:rPr lang="en-US" sz="1500" dirty="0">
                <a:solidFill>
                  <a:srgbClr val="FFFFFF"/>
                </a:solidFill>
                <a:latin typeface="Avenir Book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Top Countries/Regions 2017</a:t>
            </a:r>
            <a:endParaRPr lang="en-US" sz="1500" dirty="0">
              <a:solidFill>
                <a:srgbClr val="FFFFFF"/>
              </a:solidFill>
              <a:latin typeface="Avenir Book" charset="0"/>
              <a:ea typeface="MS PGothic" panose="020B0600070205080204" pitchFamily="34" charset="-128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82153" y="1544241"/>
          <a:ext cx="1737121" cy="422792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328858"/>
                <a:gridCol w="408263"/>
              </a:tblGrid>
              <a:tr h="264245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Japan</a:t>
                      </a:r>
                      <a:endParaRPr lang="en-US" sz="1100" b="1" dirty="0"/>
                    </a:p>
                  </a:txBody>
                  <a:tcPr marL="68570" marR="68570" marT="34291" marB="3429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369</a:t>
                      </a:r>
                      <a:endParaRPr lang="en-US" sz="1100" b="1" dirty="0"/>
                    </a:p>
                  </a:txBody>
                  <a:tcPr marL="68570" marR="68570" marT="34291" marB="3429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4245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Indonesia</a:t>
                      </a:r>
                      <a:endParaRPr lang="en-US" sz="1100" b="1" dirty="0"/>
                    </a:p>
                  </a:txBody>
                  <a:tcPr marL="68570" marR="68570" marT="34291" marB="3429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138</a:t>
                      </a:r>
                      <a:endParaRPr lang="en-US" sz="1100" b="1" dirty="0"/>
                    </a:p>
                  </a:txBody>
                  <a:tcPr marL="68570" marR="68570" marT="34291" marB="3429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4245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Thailand</a:t>
                      </a:r>
                      <a:endParaRPr lang="en-US" sz="1100" b="1" dirty="0"/>
                    </a:p>
                  </a:txBody>
                  <a:tcPr marL="68570" marR="68570" marT="34291" marB="3429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55</a:t>
                      </a:r>
                      <a:endParaRPr lang="en-US" sz="1100" b="1" dirty="0"/>
                    </a:p>
                  </a:txBody>
                  <a:tcPr marL="68570" marR="68570" marT="34291" marB="3429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4245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South Korea</a:t>
                      </a:r>
                      <a:endParaRPr lang="en-US" sz="1100" b="1" dirty="0"/>
                    </a:p>
                  </a:txBody>
                  <a:tcPr marL="68570" marR="68570" marT="34291" marB="3429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49</a:t>
                      </a:r>
                      <a:endParaRPr lang="en-US" sz="1100" b="1" dirty="0"/>
                    </a:p>
                  </a:txBody>
                  <a:tcPr marL="68570" marR="68570" marT="34291" marB="3429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4245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Australia</a:t>
                      </a:r>
                      <a:endParaRPr lang="en-US" sz="1100" b="1" dirty="0"/>
                    </a:p>
                  </a:txBody>
                  <a:tcPr marL="68570" marR="68570" marT="34291" marB="3429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27</a:t>
                      </a:r>
                      <a:endParaRPr lang="en-US" sz="1100" b="1" dirty="0"/>
                    </a:p>
                  </a:txBody>
                  <a:tcPr marL="68570" marR="68570" marT="34291" marB="3429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4245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China</a:t>
                      </a:r>
                      <a:endParaRPr lang="en-US" sz="1100" b="1" dirty="0"/>
                    </a:p>
                  </a:txBody>
                  <a:tcPr marL="68570" marR="68570" marT="34291" marB="3429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23</a:t>
                      </a:r>
                      <a:endParaRPr lang="en-US" sz="1100" b="1" dirty="0"/>
                    </a:p>
                  </a:txBody>
                  <a:tcPr marL="68570" marR="68570" marT="34291" marB="3429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4245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Germany</a:t>
                      </a:r>
                      <a:endParaRPr lang="en-US" sz="1100" b="1" dirty="0"/>
                    </a:p>
                  </a:txBody>
                  <a:tcPr marL="68570" marR="68570" marT="34291" marB="3429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22</a:t>
                      </a:r>
                      <a:endParaRPr lang="en-US" sz="1100" b="1" dirty="0"/>
                    </a:p>
                  </a:txBody>
                  <a:tcPr marL="68570" marR="68570" marT="34291" marB="3429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4245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Singapore</a:t>
                      </a:r>
                      <a:endParaRPr lang="en-US" sz="1100" b="1" dirty="0"/>
                    </a:p>
                  </a:txBody>
                  <a:tcPr marL="68570" marR="68570" marT="34291" marB="3429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15</a:t>
                      </a:r>
                      <a:endParaRPr lang="en-US" sz="1100" b="1" dirty="0"/>
                    </a:p>
                  </a:txBody>
                  <a:tcPr marL="68570" marR="68570" marT="34291" marB="3429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4245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Taiwan, China</a:t>
                      </a:r>
                      <a:endParaRPr lang="en-US" sz="1100" b="1" dirty="0"/>
                    </a:p>
                  </a:txBody>
                  <a:tcPr marL="68570" marR="68570" marT="34291" marB="3429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15</a:t>
                      </a:r>
                      <a:endParaRPr lang="en-US" sz="1100" b="1" dirty="0"/>
                    </a:p>
                  </a:txBody>
                  <a:tcPr marL="68570" marR="68570" marT="34291" marB="3429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4245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Brunei Darussalam</a:t>
                      </a:r>
                      <a:endParaRPr lang="en-US" sz="1100" b="1" dirty="0"/>
                    </a:p>
                  </a:txBody>
                  <a:tcPr marL="68570" marR="68570" marT="34291" marB="3429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14</a:t>
                      </a:r>
                      <a:endParaRPr lang="en-US" sz="1100" b="1" dirty="0"/>
                    </a:p>
                  </a:txBody>
                  <a:tcPr marL="68570" marR="68570" marT="34291" marB="3429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4245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United Kingdom</a:t>
                      </a:r>
                      <a:endParaRPr lang="en-US" sz="1100" b="1" dirty="0"/>
                    </a:p>
                  </a:txBody>
                  <a:tcPr marL="68570" marR="68570" marT="34291" marB="3429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12</a:t>
                      </a:r>
                      <a:endParaRPr lang="en-US" sz="1100" b="1" dirty="0"/>
                    </a:p>
                  </a:txBody>
                  <a:tcPr marL="68570" marR="68570" marT="34291" marB="3429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4245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France</a:t>
                      </a:r>
                      <a:endParaRPr lang="en-US" sz="1100" b="1" dirty="0"/>
                    </a:p>
                  </a:txBody>
                  <a:tcPr marL="68570" marR="68570" marT="34291" marB="3429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11</a:t>
                      </a:r>
                      <a:endParaRPr lang="en-US" sz="1100" b="1" dirty="0"/>
                    </a:p>
                  </a:txBody>
                  <a:tcPr marL="68570" marR="68570" marT="34291" marB="3429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4245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Italy</a:t>
                      </a:r>
                      <a:endParaRPr lang="en-US" sz="1100" b="1" dirty="0"/>
                    </a:p>
                  </a:txBody>
                  <a:tcPr marL="68570" marR="68570" marT="34291" marB="3429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10</a:t>
                      </a:r>
                      <a:endParaRPr lang="en-US" sz="1100" b="1" dirty="0"/>
                    </a:p>
                  </a:txBody>
                  <a:tcPr marL="68570" marR="68570" marT="34291" marB="3429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4245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Spain</a:t>
                      </a:r>
                      <a:endParaRPr lang="en-US" sz="1100" b="1" dirty="0"/>
                    </a:p>
                  </a:txBody>
                  <a:tcPr marL="68570" marR="68570" marT="34291" marB="3429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9</a:t>
                      </a:r>
                      <a:endParaRPr lang="en-US" sz="1100" b="1" dirty="0"/>
                    </a:p>
                  </a:txBody>
                  <a:tcPr marL="68570" marR="68570" marT="34291" marB="3429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4245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Austria</a:t>
                      </a:r>
                      <a:endParaRPr lang="en-US" sz="1100" b="1" dirty="0"/>
                    </a:p>
                  </a:txBody>
                  <a:tcPr marL="68570" marR="68570" marT="34291" marB="3429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7</a:t>
                      </a:r>
                      <a:endParaRPr lang="en-US" sz="1100" b="1" dirty="0"/>
                    </a:p>
                  </a:txBody>
                  <a:tcPr marL="68570" marR="68570" marT="34291" marB="3429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4245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The Philippines</a:t>
                      </a:r>
                      <a:endParaRPr lang="en-US" sz="1100" b="1" dirty="0"/>
                    </a:p>
                  </a:txBody>
                  <a:tcPr marL="68570" marR="68570" marT="34291" marB="3429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3</a:t>
                      </a:r>
                      <a:endParaRPr lang="en-US" sz="1100" b="1" dirty="0"/>
                    </a:p>
                  </a:txBody>
                  <a:tcPr marL="68570" marR="68570" marT="34291" marB="3429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6" name="Table 25"/>
          <p:cNvGraphicFramePr>
            <a:graphicFrameLocks noGrp="1"/>
          </p:cNvGraphicFramePr>
          <p:nvPr/>
        </p:nvGraphicFramePr>
        <p:xfrm>
          <a:off x="4151710" y="1544241"/>
          <a:ext cx="1764507" cy="422792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349807"/>
                <a:gridCol w="414700"/>
              </a:tblGrid>
              <a:tr h="264245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Indonesia</a:t>
                      </a:r>
                      <a:endParaRPr lang="en-US" sz="1100" b="1" dirty="0"/>
                    </a:p>
                  </a:txBody>
                  <a:tcPr marL="68569" marR="68569" marT="34291" marB="3429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709</a:t>
                      </a:r>
                      <a:endParaRPr lang="en-US" sz="1100" b="1" dirty="0"/>
                    </a:p>
                  </a:txBody>
                  <a:tcPr marL="68569" marR="68569" marT="34291" marB="3429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4245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Japan</a:t>
                      </a:r>
                      <a:endParaRPr lang="en-US" sz="1100" b="1" dirty="0"/>
                    </a:p>
                  </a:txBody>
                  <a:tcPr marL="68569" marR="68569" marT="34291" marB="3429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195</a:t>
                      </a:r>
                      <a:endParaRPr lang="en-US" sz="1100" b="1" dirty="0"/>
                    </a:p>
                  </a:txBody>
                  <a:tcPr marL="68569" marR="68569" marT="34291" marB="3429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4245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Thailand</a:t>
                      </a:r>
                      <a:endParaRPr lang="en-US" sz="1100" b="1" dirty="0"/>
                    </a:p>
                  </a:txBody>
                  <a:tcPr marL="68569" marR="68569" marT="34291" marB="3429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139</a:t>
                      </a:r>
                      <a:endParaRPr lang="en-US" sz="1100" b="1" dirty="0"/>
                    </a:p>
                  </a:txBody>
                  <a:tcPr marL="68569" marR="68569" marT="34291" marB="3429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4245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China</a:t>
                      </a:r>
                      <a:endParaRPr lang="en-US" sz="1100" b="1" dirty="0"/>
                    </a:p>
                  </a:txBody>
                  <a:tcPr marL="68569" marR="68569" marT="34291" marB="3429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56</a:t>
                      </a:r>
                      <a:endParaRPr lang="en-US" sz="1100" b="1" dirty="0"/>
                    </a:p>
                  </a:txBody>
                  <a:tcPr marL="68569" marR="68569" marT="34291" marB="3429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4245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South Korea</a:t>
                      </a:r>
                      <a:endParaRPr lang="en-US" sz="1100" b="1" dirty="0"/>
                    </a:p>
                  </a:txBody>
                  <a:tcPr marL="68569" marR="68569" marT="34291" marB="3429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51</a:t>
                      </a:r>
                      <a:endParaRPr lang="en-US" sz="1100" b="1" dirty="0"/>
                    </a:p>
                  </a:txBody>
                  <a:tcPr marL="68569" marR="68569" marT="34291" marB="3429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4245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Saudi Arabia</a:t>
                      </a:r>
                      <a:endParaRPr lang="en-US" sz="1100" b="1" dirty="0"/>
                    </a:p>
                  </a:txBody>
                  <a:tcPr marL="68569" marR="68569" marT="34291" marB="3429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45</a:t>
                      </a:r>
                      <a:endParaRPr lang="en-US" sz="1100" b="1" dirty="0"/>
                    </a:p>
                  </a:txBody>
                  <a:tcPr marL="68569" marR="68569" marT="34291" marB="3429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4245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Vietnam</a:t>
                      </a:r>
                      <a:endParaRPr lang="en-US" sz="1100" b="1" dirty="0"/>
                    </a:p>
                  </a:txBody>
                  <a:tcPr marL="68569" marR="68569" marT="34291" marB="3429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44</a:t>
                      </a:r>
                      <a:endParaRPr lang="en-US" sz="1100" b="1" dirty="0"/>
                    </a:p>
                  </a:txBody>
                  <a:tcPr marL="68569" marR="68569" marT="34291" marB="3429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4245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The Philippines</a:t>
                      </a:r>
                      <a:endParaRPr lang="en-US" sz="1100" b="1" dirty="0"/>
                    </a:p>
                  </a:txBody>
                  <a:tcPr marL="68569" marR="68569" marT="34291" marB="3429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43</a:t>
                      </a:r>
                      <a:endParaRPr lang="en-US" sz="1100" b="1" dirty="0"/>
                    </a:p>
                  </a:txBody>
                  <a:tcPr marL="68569" marR="68569" marT="34291" marB="3429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4245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France</a:t>
                      </a:r>
                      <a:endParaRPr lang="en-US" sz="1100" b="1" dirty="0"/>
                    </a:p>
                  </a:txBody>
                  <a:tcPr marL="68569" marR="68569" marT="34291" marB="3429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29</a:t>
                      </a:r>
                      <a:endParaRPr lang="en-US" sz="1100" b="1" dirty="0"/>
                    </a:p>
                  </a:txBody>
                  <a:tcPr marL="68569" marR="68569" marT="34291" marB="3429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4245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The Maldives</a:t>
                      </a:r>
                      <a:endParaRPr lang="en-US" sz="1100" b="1" dirty="0"/>
                    </a:p>
                  </a:txBody>
                  <a:tcPr marL="68569" marR="68569" marT="34291" marB="3429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27</a:t>
                      </a:r>
                      <a:endParaRPr lang="en-US" sz="1100" b="1" dirty="0"/>
                    </a:p>
                  </a:txBody>
                  <a:tcPr marL="68569" marR="68569" marT="34291" marB="3429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4245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Brunei Darussalam</a:t>
                      </a:r>
                      <a:endParaRPr lang="en-US" sz="1100" b="1" dirty="0"/>
                    </a:p>
                  </a:txBody>
                  <a:tcPr marL="68569" marR="68569" marT="34291" marB="3429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22</a:t>
                      </a:r>
                      <a:endParaRPr lang="en-US" sz="1100" b="1" dirty="0"/>
                    </a:p>
                  </a:txBody>
                  <a:tcPr marL="68569" marR="68569" marT="34291" marB="3429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4245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Colombia</a:t>
                      </a:r>
                      <a:endParaRPr lang="en-US" sz="1100" b="1" dirty="0"/>
                    </a:p>
                  </a:txBody>
                  <a:tcPr marL="68569" marR="68569" marT="34291" marB="3429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21</a:t>
                      </a:r>
                      <a:endParaRPr lang="en-US" sz="1100" b="1" dirty="0"/>
                    </a:p>
                  </a:txBody>
                  <a:tcPr marL="68569" marR="68569" marT="34291" marB="3429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4245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India</a:t>
                      </a:r>
                      <a:endParaRPr lang="en-US" sz="1100" b="1" dirty="0"/>
                    </a:p>
                  </a:txBody>
                  <a:tcPr marL="68569" marR="68569" marT="34291" marB="3429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10</a:t>
                      </a:r>
                      <a:endParaRPr lang="en-US" sz="1100" b="1" dirty="0"/>
                    </a:p>
                  </a:txBody>
                  <a:tcPr marL="68569" marR="68569" marT="34291" marB="3429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4245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Taiwan, China</a:t>
                      </a:r>
                      <a:endParaRPr lang="en-US" sz="1100" b="1" dirty="0"/>
                    </a:p>
                  </a:txBody>
                  <a:tcPr marL="68569" marR="68569" marT="34291" marB="3429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7</a:t>
                      </a:r>
                      <a:endParaRPr lang="en-US" sz="1100" b="1" dirty="0"/>
                    </a:p>
                  </a:txBody>
                  <a:tcPr marL="68569" marR="68569" marT="34291" marB="3429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4245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Spain</a:t>
                      </a:r>
                      <a:endParaRPr lang="en-US" sz="1100" b="1" dirty="0"/>
                    </a:p>
                  </a:txBody>
                  <a:tcPr marL="68569" marR="68569" marT="34291" marB="3429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6</a:t>
                      </a:r>
                      <a:endParaRPr lang="en-US" sz="1100" b="1" dirty="0"/>
                    </a:p>
                  </a:txBody>
                  <a:tcPr marL="68569" marR="68569" marT="34291" marB="3429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4245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Germany</a:t>
                      </a:r>
                      <a:endParaRPr lang="en-US" sz="1100" b="1" dirty="0"/>
                    </a:p>
                  </a:txBody>
                  <a:tcPr marL="68569" marR="68569" marT="34291" marB="3429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5</a:t>
                      </a:r>
                      <a:endParaRPr lang="en-US" sz="1100" b="1" dirty="0"/>
                    </a:p>
                  </a:txBody>
                  <a:tcPr marL="68569" marR="68569" marT="34291" marB="3429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17482" name="Picture 7" descr="Image result for ut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153" y="3180898"/>
            <a:ext cx="1729978" cy="625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Curved Left Arrow 35"/>
          <p:cNvSpPr/>
          <p:nvPr/>
        </p:nvSpPr>
        <p:spPr>
          <a:xfrm rot="5400000">
            <a:off x="2235399" y="3422452"/>
            <a:ext cx="385763" cy="1196578"/>
          </a:xfrm>
          <a:prstGeom prst="curvedLef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37" name="Curved Left Arrow 36"/>
          <p:cNvSpPr/>
          <p:nvPr/>
        </p:nvSpPr>
        <p:spPr>
          <a:xfrm rot="16200000" flipV="1">
            <a:off x="3290887" y="2361010"/>
            <a:ext cx="385763" cy="1262063"/>
          </a:xfrm>
          <a:prstGeom prst="curvedLef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7485" name="TextBox 37"/>
          <p:cNvSpPr txBox="1">
            <a:spLocks noChangeArrowheads="1"/>
          </p:cNvSpPr>
          <p:nvPr/>
        </p:nvSpPr>
        <p:spPr bwMode="auto">
          <a:xfrm>
            <a:off x="4187428" y="1250156"/>
            <a:ext cx="1719263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350" dirty="0">
                <a:solidFill>
                  <a:srgbClr val="00B050"/>
                </a:solidFill>
              </a:rPr>
              <a:t>Inbound Mobility </a:t>
            </a:r>
            <a:endParaRPr lang="en-US" altLang="en-US" sz="1350" dirty="0">
              <a:solidFill>
                <a:srgbClr val="00B050"/>
              </a:solidFill>
            </a:endParaRPr>
          </a:p>
        </p:txBody>
      </p:sp>
      <p:sp>
        <p:nvSpPr>
          <p:cNvPr id="17486" name="TextBox 38"/>
          <p:cNvSpPr txBox="1">
            <a:spLocks noChangeArrowheads="1"/>
          </p:cNvSpPr>
          <p:nvPr/>
        </p:nvSpPr>
        <p:spPr bwMode="auto">
          <a:xfrm>
            <a:off x="0" y="1237060"/>
            <a:ext cx="192524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350" dirty="0">
                <a:solidFill>
                  <a:srgbClr val="0070C0"/>
                </a:solidFill>
              </a:rPr>
              <a:t>Outbound Mobility</a:t>
            </a:r>
            <a:endParaRPr lang="en-US" altLang="en-US" sz="1350" dirty="0">
              <a:solidFill>
                <a:srgbClr val="0070C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3528" y="188640"/>
            <a:ext cx="59766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Avenir Heavy"/>
                <a:ea typeface="BatangChe" panose="02030609000101010101" pitchFamily="49" charset="-127"/>
                <a:cs typeface="Aparajita" panose="020B0604020202020204" pitchFamily="34" charset="0"/>
              </a:rPr>
              <a:t>Global Education: UTM (2017)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Avenir Heavy"/>
                <a:ea typeface="BatangChe" panose="02030609000101010101" pitchFamily="49" charset="-127"/>
                <a:cs typeface="Aparajita" panose="020B0604020202020204" pitchFamily="34" charset="0"/>
              </a:rPr>
              <a:t> </a:t>
            </a:r>
            <a:endParaRPr lang="en-US" sz="3000" b="1" dirty="0">
              <a:solidFill>
                <a:schemeClr val="accent2">
                  <a:lumMod val="50000"/>
                </a:schemeClr>
              </a:solidFill>
              <a:latin typeface="Avenir Heavy"/>
              <a:ea typeface="BatangChe" panose="02030609000101010101" pitchFamily="49" charset="-127"/>
              <a:cs typeface="Aparajita" panose="020B0604020202020204" pitchFamily="34" charset="0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6752371" y="989973"/>
          <a:ext cx="2327708" cy="551697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13260"/>
                <a:gridCol w="1014448"/>
              </a:tblGrid>
              <a:tr h="621918">
                <a:tc>
                  <a:txBody>
                    <a:bodyPr/>
                    <a:lstStyle/>
                    <a:p>
                      <a:r>
                        <a:rPr lang="en-MY" sz="1400" baseline="0" dirty="0"/>
                        <a:t>UTM Top 15 International Students (fulltime)</a:t>
                      </a:r>
                      <a:endParaRPr lang="en-MY" sz="1400" dirty="0">
                        <a:latin typeface="+mn-lt"/>
                      </a:endParaRPr>
                    </a:p>
                  </a:txBody>
                  <a:tcPr marL="91417" marR="91417" marT="45723" marB="45723">
                    <a:solidFill>
                      <a:schemeClr val="accent4">
                        <a:lumMod val="50000"/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400" dirty="0"/>
                        <a:t>Number</a:t>
                      </a:r>
                      <a:endParaRPr lang="en-MY" sz="1400" dirty="0"/>
                    </a:p>
                    <a:p>
                      <a:r>
                        <a:rPr lang="en-MY" sz="1400" dirty="0">
                          <a:latin typeface="+mn-lt"/>
                        </a:rPr>
                        <a:t>(Total 3086)</a:t>
                      </a:r>
                      <a:endParaRPr lang="en-MY" sz="1400" dirty="0">
                        <a:latin typeface="+mn-lt"/>
                      </a:endParaRPr>
                    </a:p>
                  </a:txBody>
                  <a:tcPr marL="91417" marR="91417" marT="45723" marB="45723">
                    <a:solidFill>
                      <a:schemeClr val="accent4">
                        <a:lumMod val="50000"/>
                        <a:alpha val="72000"/>
                      </a:schemeClr>
                    </a:solidFill>
                  </a:tcPr>
                </a:tc>
              </a:tr>
              <a:tr h="297493">
                <a:tc>
                  <a:txBody>
                    <a:bodyPr/>
                    <a:lstStyle/>
                    <a:p>
                      <a:r>
                        <a:rPr lang="en-MY" sz="1400" dirty="0"/>
                        <a:t>Indonesia</a:t>
                      </a:r>
                      <a:endParaRPr lang="en-MY" sz="1400" dirty="0">
                        <a:latin typeface="+mn-lt"/>
                      </a:endParaRPr>
                    </a:p>
                  </a:txBody>
                  <a:tcPr marL="91417" marR="91417" marT="45723" marB="45723">
                    <a:solidFill>
                      <a:schemeClr val="accent2">
                        <a:tint val="40000"/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400" dirty="0"/>
                        <a:t>398</a:t>
                      </a:r>
                      <a:endParaRPr lang="en-MY" sz="1400" dirty="0">
                        <a:latin typeface="+mn-lt"/>
                      </a:endParaRPr>
                    </a:p>
                  </a:txBody>
                  <a:tcPr marL="91417" marR="91417" marT="45723" marB="45723">
                    <a:solidFill>
                      <a:schemeClr val="accent2">
                        <a:tint val="40000"/>
                        <a:alpha val="72000"/>
                      </a:schemeClr>
                    </a:solidFill>
                  </a:tcPr>
                </a:tc>
              </a:tr>
              <a:tr h="282694">
                <a:tc>
                  <a:txBody>
                    <a:bodyPr/>
                    <a:lstStyle/>
                    <a:p>
                      <a:r>
                        <a:rPr lang="en-MY" sz="1400" dirty="0"/>
                        <a:t>Nigeria</a:t>
                      </a:r>
                      <a:endParaRPr lang="en-MY" sz="1400" dirty="0">
                        <a:latin typeface="+mn-lt"/>
                      </a:endParaRPr>
                    </a:p>
                  </a:txBody>
                  <a:tcPr marL="91417" marR="91417" marT="45723" marB="45723">
                    <a:solidFill>
                      <a:schemeClr val="accent2">
                        <a:tint val="20000"/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400" dirty="0"/>
                        <a:t>311</a:t>
                      </a:r>
                      <a:endParaRPr lang="en-MY" sz="1400" dirty="0">
                        <a:latin typeface="+mn-lt"/>
                      </a:endParaRPr>
                    </a:p>
                  </a:txBody>
                  <a:tcPr marL="91417" marR="91417" marT="45723" marB="45723">
                    <a:solidFill>
                      <a:schemeClr val="accent2">
                        <a:tint val="20000"/>
                        <a:alpha val="72000"/>
                      </a:schemeClr>
                    </a:solidFill>
                  </a:tcPr>
                </a:tc>
              </a:tr>
              <a:tr h="282694">
                <a:tc>
                  <a:txBody>
                    <a:bodyPr/>
                    <a:lstStyle/>
                    <a:p>
                      <a:r>
                        <a:rPr lang="en-MY" sz="1400" dirty="0"/>
                        <a:t>Iran </a:t>
                      </a:r>
                      <a:endParaRPr lang="en-MY" sz="1400" dirty="0">
                        <a:latin typeface="+mn-lt"/>
                      </a:endParaRPr>
                    </a:p>
                  </a:txBody>
                  <a:tcPr marL="91417" marR="91417" marT="45723" marB="45723">
                    <a:solidFill>
                      <a:schemeClr val="accent2">
                        <a:tint val="40000"/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400" dirty="0"/>
                        <a:t>307</a:t>
                      </a:r>
                      <a:endParaRPr lang="en-MY" sz="1400" dirty="0">
                        <a:latin typeface="+mn-lt"/>
                      </a:endParaRPr>
                    </a:p>
                  </a:txBody>
                  <a:tcPr marL="91417" marR="91417" marT="45723" marB="45723">
                    <a:solidFill>
                      <a:schemeClr val="accent2">
                        <a:tint val="40000"/>
                        <a:alpha val="72000"/>
                      </a:schemeClr>
                    </a:solidFill>
                  </a:tcPr>
                </a:tc>
              </a:tr>
              <a:tr h="282694">
                <a:tc>
                  <a:txBody>
                    <a:bodyPr/>
                    <a:lstStyle/>
                    <a:p>
                      <a:r>
                        <a:rPr lang="en-MY" sz="1400" dirty="0"/>
                        <a:t>Pakistan</a:t>
                      </a:r>
                      <a:endParaRPr lang="en-MY" sz="1400" dirty="0">
                        <a:latin typeface="+mn-lt"/>
                      </a:endParaRPr>
                    </a:p>
                  </a:txBody>
                  <a:tcPr marL="91417" marR="91417" marT="45723" marB="45723">
                    <a:solidFill>
                      <a:schemeClr val="accent2">
                        <a:tint val="20000"/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400" dirty="0"/>
                        <a:t>241</a:t>
                      </a:r>
                      <a:endParaRPr lang="en-MY" sz="1400" dirty="0">
                        <a:latin typeface="+mn-lt"/>
                      </a:endParaRPr>
                    </a:p>
                  </a:txBody>
                  <a:tcPr marL="91417" marR="91417" marT="45723" marB="45723">
                    <a:solidFill>
                      <a:schemeClr val="accent2">
                        <a:tint val="20000"/>
                        <a:alpha val="72000"/>
                      </a:schemeClr>
                    </a:solidFill>
                  </a:tcPr>
                </a:tc>
              </a:tr>
              <a:tr h="282694">
                <a:tc>
                  <a:txBody>
                    <a:bodyPr/>
                    <a:lstStyle/>
                    <a:p>
                      <a:r>
                        <a:rPr lang="en-MY" sz="1400" dirty="0"/>
                        <a:t>Iraq</a:t>
                      </a:r>
                      <a:endParaRPr lang="en-MY" sz="1400" dirty="0">
                        <a:latin typeface="+mn-lt"/>
                      </a:endParaRPr>
                    </a:p>
                  </a:txBody>
                  <a:tcPr marL="91417" marR="91417" marT="45723" marB="45723">
                    <a:solidFill>
                      <a:schemeClr val="accent2">
                        <a:tint val="40000"/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400" dirty="0"/>
                        <a:t>182</a:t>
                      </a:r>
                      <a:endParaRPr lang="en-MY" sz="1400" dirty="0">
                        <a:latin typeface="+mn-lt"/>
                      </a:endParaRPr>
                    </a:p>
                  </a:txBody>
                  <a:tcPr marL="91417" marR="91417" marT="45723" marB="45723">
                    <a:solidFill>
                      <a:schemeClr val="accent2">
                        <a:tint val="40000"/>
                        <a:alpha val="72000"/>
                      </a:schemeClr>
                    </a:solidFill>
                  </a:tcPr>
                </a:tc>
              </a:tr>
              <a:tr h="282694">
                <a:tc>
                  <a:txBody>
                    <a:bodyPr/>
                    <a:lstStyle/>
                    <a:p>
                      <a:r>
                        <a:rPr lang="en-MY" sz="1400" dirty="0"/>
                        <a:t>Yemen</a:t>
                      </a:r>
                      <a:endParaRPr lang="en-MY" sz="1400" dirty="0">
                        <a:latin typeface="+mn-lt"/>
                      </a:endParaRPr>
                    </a:p>
                  </a:txBody>
                  <a:tcPr marL="91417" marR="91417" marT="45723" marB="45723">
                    <a:solidFill>
                      <a:schemeClr val="accent2">
                        <a:tint val="20000"/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400" dirty="0"/>
                        <a:t>179</a:t>
                      </a:r>
                      <a:endParaRPr lang="en-MY" sz="1400" dirty="0">
                        <a:latin typeface="+mn-lt"/>
                      </a:endParaRPr>
                    </a:p>
                  </a:txBody>
                  <a:tcPr marL="91417" marR="91417" marT="45723" marB="45723">
                    <a:solidFill>
                      <a:schemeClr val="accent2">
                        <a:tint val="20000"/>
                        <a:alpha val="72000"/>
                      </a:schemeClr>
                    </a:solidFill>
                  </a:tcPr>
                </a:tc>
              </a:tr>
              <a:tr h="297493">
                <a:tc>
                  <a:txBody>
                    <a:bodyPr/>
                    <a:lstStyle/>
                    <a:p>
                      <a:r>
                        <a:rPr lang="en-MY" sz="1400" dirty="0"/>
                        <a:t>Bangladesh</a:t>
                      </a:r>
                      <a:endParaRPr lang="en-MY" sz="1400" dirty="0">
                        <a:latin typeface="+mn-lt"/>
                      </a:endParaRPr>
                    </a:p>
                  </a:txBody>
                  <a:tcPr marL="91417" marR="91417" marT="45723" marB="45723">
                    <a:solidFill>
                      <a:schemeClr val="accent2">
                        <a:tint val="40000"/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400" dirty="0"/>
                        <a:t>146</a:t>
                      </a:r>
                      <a:endParaRPr lang="en-MY" sz="1400" dirty="0">
                        <a:latin typeface="+mn-lt"/>
                      </a:endParaRPr>
                    </a:p>
                  </a:txBody>
                  <a:tcPr marL="91417" marR="91417" marT="45723" marB="45723">
                    <a:solidFill>
                      <a:schemeClr val="accent2">
                        <a:tint val="40000"/>
                        <a:alpha val="72000"/>
                      </a:schemeClr>
                    </a:solidFill>
                  </a:tcPr>
                </a:tc>
              </a:tr>
              <a:tr h="297493">
                <a:tc>
                  <a:txBody>
                    <a:bodyPr/>
                    <a:lstStyle/>
                    <a:p>
                      <a:r>
                        <a:rPr lang="en-MY" sz="1400" dirty="0"/>
                        <a:t>Saudi</a:t>
                      </a:r>
                      <a:r>
                        <a:rPr lang="en-MY" sz="1400" baseline="0" dirty="0"/>
                        <a:t> Arabia</a:t>
                      </a:r>
                      <a:endParaRPr lang="en-MY" sz="1400" dirty="0">
                        <a:latin typeface="+mn-lt"/>
                      </a:endParaRPr>
                    </a:p>
                  </a:txBody>
                  <a:tcPr marL="91417" marR="91417" marT="45723" marB="45723">
                    <a:solidFill>
                      <a:schemeClr val="accent2">
                        <a:tint val="20000"/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400" dirty="0"/>
                        <a:t>142</a:t>
                      </a:r>
                      <a:endParaRPr lang="en-MY" sz="1400" dirty="0">
                        <a:latin typeface="+mn-lt"/>
                      </a:endParaRPr>
                    </a:p>
                  </a:txBody>
                  <a:tcPr marL="91417" marR="91417" marT="45723" marB="45723">
                    <a:solidFill>
                      <a:schemeClr val="accent2">
                        <a:tint val="20000"/>
                        <a:alpha val="72000"/>
                      </a:schemeClr>
                    </a:solidFill>
                  </a:tcPr>
                </a:tc>
              </a:tr>
              <a:tr h="282694">
                <a:tc>
                  <a:txBody>
                    <a:bodyPr/>
                    <a:lstStyle/>
                    <a:p>
                      <a:r>
                        <a:rPr lang="en-MY" sz="1400" dirty="0"/>
                        <a:t>Egypt </a:t>
                      </a:r>
                      <a:endParaRPr lang="en-MY" sz="1400" dirty="0">
                        <a:latin typeface="+mn-lt"/>
                      </a:endParaRPr>
                    </a:p>
                  </a:txBody>
                  <a:tcPr marL="91417" marR="91417" marT="45723" marB="45723">
                    <a:solidFill>
                      <a:schemeClr val="accent2">
                        <a:tint val="40000"/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400" dirty="0"/>
                        <a:t>105</a:t>
                      </a:r>
                      <a:endParaRPr lang="en-MY" sz="1400" dirty="0">
                        <a:latin typeface="+mn-lt"/>
                      </a:endParaRPr>
                    </a:p>
                  </a:txBody>
                  <a:tcPr marL="91417" marR="91417" marT="45723" marB="45723">
                    <a:solidFill>
                      <a:schemeClr val="accent2">
                        <a:tint val="40000"/>
                        <a:alpha val="72000"/>
                      </a:schemeClr>
                    </a:solidFill>
                  </a:tcPr>
                </a:tc>
              </a:tr>
              <a:tr h="282694">
                <a:tc>
                  <a:txBody>
                    <a:bodyPr/>
                    <a:lstStyle/>
                    <a:p>
                      <a:r>
                        <a:rPr lang="en-MY" sz="1400" dirty="0"/>
                        <a:t>Sudan </a:t>
                      </a:r>
                      <a:endParaRPr lang="en-MY" sz="1400" dirty="0">
                        <a:latin typeface="+mn-lt"/>
                      </a:endParaRPr>
                    </a:p>
                  </a:txBody>
                  <a:tcPr marL="91417" marR="91417" marT="45723" marB="45723">
                    <a:solidFill>
                      <a:schemeClr val="accent2">
                        <a:tint val="20000"/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400" dirty="0"/>
                        <a:t>105</a:t>
                      </a:r>
                      <a:endParaRPr lang="en-MY" sz="1400" dirty="0">
                        <a:latin typeface="+mn-lt"/>
                      </a:endParaRPr>
                    </a:p>
                  </a:txBody>
                  <a:tcPr marL="91417" marR="91417" marT="45723" marB="45723">
                    <a:solidFill>
                      <a:schemeClr val="accent2">
                        <a:tint val="20000"/>
                        <a:alpha val="72000"/>
                      </a:schemeClr>
                    </a:solidFill>
                  </a:tcPr>
                </a:tc>
              </a:tr>
              <a:tr h="282694">
                <a:tc>
                  <a:txBody>
                    <a:bodyPr/>
                    <a:lstStyle/>
                    <a:p>
                      <a:r>
                        <a:rPr lang="en-MY" sz="1400" dirty="0"/>
                        <a:t>India </a:t>
                      </a:r>
                      <a:endParaRPr lang="en-MY" sz="1400" dirty="0">
                        <a:latin typeface="+mn-lt"/>
                      </a:endParaRPr>
                    </a:p>
                  </a:txBody>
                  <a:tcPr marL="91417" marR="91417" marT="45723" marB="45723">
                    <a:solidFill>
                      <a:schemeClr val="accent2">
                        <a:tint val="40000"/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400" dirty="0"/>
                        <a:t>69</a:t>
                      </a:r>
                      <a:endParaRPr lang="en-MY" sz="1400" dirty="0">
                        <a:latin typeface="+mn-lt"/>
                      </a:endParaRPr>
                    </a:p>
                  </a:txBody>
                  <a:tcPr marL="91417" marR="91417" marT="45723" marB="45723">
                    <a:solidFill>
                      <a:schemeClr val="accent2">
                        <a:tint val="40000"/>
                        <a:alpha val="72000"/>
                      </a:schemeClr>
                    </a:solidFill>
                  </a:tcPr>
                </a:tc>
              </a:tr>
              <a:tr h="282694">
                <a:tc>
                  <a:txBody>
                    <a:bodyPr/>
                    <a:lstStyle/>
                    <a:p>
                      <a:r>
                        <a:rPr lang="en-MY" sz="1400" dirty="0"/>
                        <a:t>China</a:t>
                      </a:r>
                      <a:endParaRPr lang="en-MY" sz="1400" dirty="0">
                        <a:latin typeface="+mn-lt"/>
                      </a:endParaRPr>
                    </a:p>
                  </a:txBody>
                  <a:tcPr marL="91417" marR="91417" marT="45723" marB="45723">
                    <a:solidFill>
                      <a:schemeClr val="accent2">
                        <a:tint val="20000"/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400" dirty="0"/>
                        <a:t>47</a:t>
                      </a:r>
                      <a:endParaRPr lang="en-MY" sz="1400" dirty="0">
                        <a:latin typeface="+mn-lt"/>
                      </a:endParaRPr>
                    </a:p>
                  </a:txBody>
                  <a:tcPr marL="91417" marR="91417" marT="45723" marB="45723">
                    <a:solidFill>
                      <a:schemeClr val="accent2">
                        <a:tint val="20000"/>
                        <a:alpha val="72000"/>
                      </a:schemeClr>
                    </a:solidFill>
                  </a:tcPr>
                </a:tc>
              </a:tr>
              <a:tr h="282694">
                <a:tc>
                  <a:txBody>
                    <a:bodyPr/>
                    <a:lstStyle/>
                    <a:p>
                      <a:r>
                        <a:rPr lang="en-MY" sz="1400" dirty="0"/>
                        <a:t>Libya</a:t>
                      </a:r>
                      <a:endParaRPr lang="en-MY" sz="1400" dirty="0">
                        <a:latin typeface="+mn-lt"/>
                      </a:endParaRPr>
                    </a:p>
                  </a:txBody>
                  <a:tcPr marL="91417" marR="91417" marT="45723" marB="45723">
                    <a:solidFill>
                      <a:schemeClr val="accent2">
                        <a:tint val="40000"/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400" dirty="0"/>
                        <a:t>42</a:t>
                      </a:r>
                      <a:endParaRPr lang="en-MY" sz="1400" dirty="0">
                        <a:latin typeface="+mn-lt"/>
                      </a:endParaRPr>
                    </a:p>
                  </a:txBody>
                  <a:tcPr marL="91417" marR="91417" marT="45723" marB="45723">
                    <a:solidFill>
                      <a:schemeClr val="accent2">
                        <a:tint val="40000"/>
                        <a:alpha val="72000"/>
                      </a:schemeClr>
                    </a:solidFill>
                  </a:tcPr>
                </a:tc>
              </a:tr>
              <a:tr h="29749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MY" sz="1400" dirty="0"/>
                        <a:t>Singapore</a:t>
                      </a:r>
                      <a:endParaRPr lang="en-MY" sz="1400" dirty="0">
                        <a:latin typeface="+mn-lt"/>
                      </a:endParaRPr>
                    </a:p>
                  </a:txBody>
                  <a:tcPr marL="91417" marR="91417" marT="45723" marB="45723">
                    <a:solidFill>
                      <a:schemeClr val="accent2">
                        <a:tint val="20000"/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MY" sz="1400" dirty="0"/>
                        <a:t>32</a:t>
                      </a:r>
                      <a:endParaRPr lang="en-MY" sz="1400" dirty="0">
                        <a:latin typeface="+mn-lt"/>
                      </a:endParaRPr>
                    </a:p>
                  </a:txBody>
                  <a:tcPr marL="91417" marR="91417" marT="45723" marB="45723">
                    <a:solidFill>
                      <a:schemeClr val="accent2">
                        <a:tint val="20000"/>
                        <a:alpha val="72000"/>
                      </a:schemeClr>
                    </a:solidFill>
                  </a:tcPr>
                </a:tc>
              </a:tr>
              <a:tr h="297493">
                <a:tc>
                  <a:txBody>
                    <a:bodyPr/>
                    <a:lstStyle/>
                    <a:p>
                      <a:r>
                        <a:rPr lang="en-MY" sz="1400" dirty="0"/>
                        <a:t>Palestine</a:t>
                      </a:r>
                      <a:endParaRPr lang="en-MY" sz="1400" dirty="0">
                        <a:latin typeface="+mn-lt"/>
                      </a:endParaRPr>
                    </a:p>
                  </a:txBody>
                  <a:tcPr marL="91417" marR="91417" marT="45723" marB="45723">
                    <a:solidFill>
                      <a:schemeClr val="accent2">
                        <a:tint val="40000"/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400" dirty="0"/>
                        <a:t>31</a:t>
                      </a:r>
                      <a:endParaRPr lang="en-MY" sz="1400" dirty="0">
                        <a:latin typeface="+mn-lt"/>
                      </a:endParaRPr>
                    </a:p>
                  </a:txBody>
                  <a:tcPr marL="91417" marR="91417" marT="45723" marB="45723">
                    <a:solidFill>
                      <a:schemeClr val="accent2">
                        <a:tint val="40000"/>
                        <a:alpha val="72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462131" y="5863633"/>
            <a:ext cx="4572000" cy="1015663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MY" sz="2000" dirty="0">
                <a:solidFill>
                  <a:srgbClr val="FF0000"/>
                </a:solidFill>
                <a:latin typeface="+mn-lt"/>
              </a:rPr>
              <a:t>3086</a:t>
            </a:r>
            <a:r>
              <a:rPr lang="en-MY" sz="2000" dirty="0">
                <a:latin typeface="+mn-lt"/>
              </a:rPr>
              <a:t> international students </a:t>
            </a:r>
            <a:endParaRPr lang="en-MY" sz="2000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MY" sz="2000" dirty="0">
                <a:latin typeface="+mn-lt"/>
              </a:rPr>
              <a:t>823 Outbound mobility </a:t>
            </a:r>
            <a:r>
              <a:rPr lang="en-MY" sz="1600" dirty="0">
                <a:latin typeface="+mn-lt"/>
              </a:rPr>
              <a:t>(2017)</a:t>
            </a:r>
            <a:endParaRPr lang="en-MY" sz="2000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MY" sz="2000" dirty="0">
                <a:latin typeface="+mn-lt"/>
              </a:rPr>
              <a:t>757 Inbound mobility </a:t>
            </a:r>
            <a:r>
              <a:rPr lang="en-MY" sz="1600" dirty="0">
                <a:latin typeface="+mn-lt"/>
              </a:rPr>
              <a:t>(2017)</a:t>
            </a:r>
            <a:endParaRPr lang="en-MY" sz="20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714" y="70948"/>
            <a:ext cx="3733702" cy="576262"/>
          </a:xfrm>
        </p:spPr>
        <p:txBody>
          <a:bodyPr/>
          <a:lstStyle/>
          <a:p>
            <a:r>
              <a:rPr lang="en-MY" sz="3600" dirty="0" err="1">
                <a:solidFill>
                  <a:srgbClr val="C00000"/>
                </a:solidFill>
              </a:rPr>
              <a:t>Residensi@UTMKL</a:t>
            </a:r>
            <a:endParaRPr lang="en-MY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11267" name="Picture 3" descr="C:\Users\ACER\Downloads\18423969_1484792901551478_272047339862013880_n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198" y="914466"/>
            <a:ext cx="4445584" cy="3352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ACER\Downloads\18342818_1486245561406212_3266858049462009666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46" y="3581396"/>
            <a:ext cx="3855068" cy="2891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ACER\Downloads\18485967_1491695320861236_9129414279257277453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46" y="838268"/>
            <a:ext cx="3833586" cy="2555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:\Users\ACER\Downloads\18446984_1484571924906909_3982997117077414713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404" y="4648168"/>
            <a:ext cx="2039561" cy="1529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 noChangeArrowheads="1"/>
          </p:cNvSpPr>
          <p:nvPr>
            <p:ph type="title" idx="4294967295"/>
          </p:nvPr>
        </p:nvSpPr>
        <p:spPr>
          <a:xfrm>
            <a:off x="2357438" y="142875"/>
            <a:ext cx="6572250" cy="928688"/>
          </a:xfrm>
          <a:solidFill>
            <a:srgbClr val="860000"/>
          </a:solidFill>
        </p:spPr>
        <p:txBody>
          <a:bodyPr/>
          <a:lstStyle/>
          <a:p>
            <a:pPr algn="r" eaLnBrk="1" hangingPunct="1"/>
            <a:r>
              <a:rPr lang="en-US" altLang="en-US" sz="2500" b="1">
                <a:solidFill>
                  <a:srgbClr val="FFC000"/>
                </a:solidFill>
                <a:ea typeface="MS PGothic" panose="020B0600070205080204" pitchFamily="34" charset="-128"/>
              </a:rPr>
              <a:t>UTM</a:t>
            </a:r>
            <a:br>
              <a:rPr lang="en-US" altLang="en-US" sz="2500" b="1">
                <a:ea typeface="MS PGothic" panose="020B0600070205080204" pitchFamily="34" charset="-128"/>
              </a:rPr>
            </a:br>
            <a:r>
              <a:rPr lang="en-US" altLang="en-US" sz="2500" b="1" i="1">
                <a:solidFill>
                  <a:srgbClr val="66FF33"/>
                </a:solidFill>
                <a:ea typeface="MS PGothic" panose="020B0600070205080204" pitchFamily="34" charset="-128"/>
              </a:rPr>
              <a:t>GREEN &amp; SUSTAINABLE CAMPUS</a:t>
            </a:r>
            <a:endParaRPr lang="en-US" altLang="en-US" sz="2500" b="1" i="1">
              <a:solidFill>
                <a:srgbClr val="66FF33"/>
              </a:solidFill>
              <a:ea typeface="MS PGothic" panose="020B0600070205080204" pitchFamily="34" charset="-128"/>
            </a:endParaRPr>
          </a:p>
        </p:txBody>
      </p:sp>
      <p:pic>
        <p:nvPicPr>
          <p:cNvPr id="33795" name="Picture 5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1196975"/>
            <a:ext cx="326390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25538"/>
            <a:ext cx="3363912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4" descr="http://www.utm.my/sports/files/2012/04/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886200"/>
            <a:ext cx="4953000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43738" y="1905040"/>
            <a:ext cx="2100262" cy="1429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1231900" y="5604687"/>
            <a:ext cx="9296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3200" b="1" i="1" dirty="0">
                <a:solidFill>
                  <a:srgbClr val="95373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venir Black" charset="0"/>
              </a:rPr>
              <a:t>THANK YOU</a:t>
            </a:r>
            <a:endParaRPr lang="en-US" altLang="en-US" sz="3200" b="1" i="1" dirty="0">
              <a:solidFill>
                <a:srgbClr val="953735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venir Black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551341" y="6165555"/>
            <a:ext cx="25225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800000"/>
              </a:buClr>
              <a:buSzPct val="110000"/>
              <a:buFont typeface="Calibri" panose="020F0502020204030204" pitchFamily="34" charset="0"/>
              <a:buChar char="●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800000"/>
              </a:buClr>
              <a:buSzPct val="11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800000"/>
              </a:buClr>
              <a:buSzPct val="11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00000"/>
              </a:buClr>
              <a:buSzPct val="11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00000"/>
              </a:buClr>
              <a:buSzPct val="11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1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1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1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1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zh-CN" sz="1600" dirty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www.utm.my/international</a:t>
            </a:r>
            <a:endParaRPr lang="en-US" altLang="zh-CN" sz="1600" dirty="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5457569" y="6109710"/>
            <a:ext cx="769104" cy="7068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grpSp>
        <p:nvGrpSpPr>
          <p:cNvPr id="16" name="Group 15"/>
          <p:cNvGrpSpPr/>
          <p:nvPr/>
        </p:nvGrpSpPr>
        <p:grpSpPr>
          <a:xfrm>
            <a:off x="5852115" y="1905040"/>
            <a:ext cx="2743128" cy="3233689"/>
            <a:chOff x="8120558" y="4733256"/>
            <a:chExt cx="2571750" cy="2268028"/>
          </a:xfrm>
        </p:grpSpPr>
        <p:sp>
          <p:nvSpPr>
            <p:cNvPr id="10" name="TextBox 9"/>
            <p:cNvSpPr txBox="1"/>
            <p:nvPr/>
          </p:nvSpPr>
          <p:spPr>
            <a:xfrm>
              <a:off x="8126908" y="4733256"/>
              <a:ext cx="2565400" cy="965267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MY" sz="4800" b="1" kern="0" dirty="0">
                  <a:solidFill>
                    <a:srgbClr val="5C001F"/>
                  </a:solidFill>
                  <a:latin typeface="Segoe UI" panose="020B0502040204020203" charset="0"/>
                  <a:cs typeface="Segoe UI" panose="020B0502040204020203" charset="0"/>
                </a:rPr>
                <a:t>7</a:t>
              </a:r>
              <a:endParaRPr lang="en-MY" sz="4800" b="1" kern="0" dirty="0">
                <a:solidFill>
                  <a:srgbClr val="5C001F"/>
                </a:solidFill>
                <a:latin typeface="Segoe UI" panose="020B0502040204020203" charset="0"/>
                <a:cs typeface="Segoe UI" panose="020B0502040204020203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MY" kern="0" dirty="0">
                  <a:solidFill>
                    <a:prstClr val="white"/>
                  </a:solidFill>
                  <a:latin typeface="Segoe UI" panose="020B0502040204020203" charset="0"/>
                  <a:cs typeface="Segoe UI" panose="020B0502040204020203" charset="0"/>
                </a:rPr>
                <a:t>faculties </a:t>
              </a:r>
              <a:endParaRPr lang="en-MY" kern="0" dirty="0">
                <a:solidFill>
                  <a:prstClr val="white"/>
                </a:solidFill>
                <a:latin typeface="Segoe UI" panose="020B0502040204020203" charset="0"/>
                <a:cs typeface="Segoe UI" panose="020B0502040204020203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126908" y="5484143"/>
              <a:ext cx="2565400" cy="971401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MY" sz="4800" b="1" kern="0" dirty="0">
                  <a:solidFill>
                    <a:srgbClr val="5C001F"/>
                  </a:solidFill>
                  <a:latin typeface="Segoe UI" panose="020B0502040204020203" charset="0"/>
                  <a:cs typeface="Segoe UI" panose="020B0502040204020203" charset="0"/>
                </a:rPr>
                <a:t>200</a:t>
              </a:r>
              <a:endParaRPr lang="en-MY" sz="4800" b="1" kern="0" dirty="0">
                <a:solidFill>
                  <a:srgbClr val="5C001F"/>
                </a:solidFill>
                <a:latin typeface="Segoe UI" panose="020B0502040204020203" charset="0"/>
                <a:cs typeface="Segoe UI" panose="020B0502040204020203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MY" kern="0" dirty="0">
                  <a:solidFill>
                    <a:prstClr val="white"/>
                  </a:solidFill>
                  <a:latin typeface="Segoe UI" panose="020B0502040204020203" charset="0"/>
                  <a:cs typeface="Segoe UI" panose="020B0502040204020203" charset="0"/>
                </a:rPr>
                <a:t>Postgraduate </a:t>
              </a:r>
              <a:r>
                <a:rPr lang="en-MY" kern="0" dirty="0" err="1">
                  <a:solidFill>
                    <a:prstClr val="white"/>
                  </a:solidFill>
                  <a:latin typeface="Segoe UI" panose="020B0502040204020203" charset="0"/>
                  <a:cs typeface="Segoe UI" panose="020B0502040204020203" charset="0"/>
                </a:rPr>
                <a:t>prgms</a:t>
              </a:r>
              <a:r>
                <a:rPr lang="en-MY" kern="0" dirty="0">
                  <a:solidFill>
                    <a:prstClr val="white"/>
                  </a:solidFill>
                  <a:latin typeface="Segoe UI" panose="020B0502040204020203" charset="0"/>
                  <a:cs typeface="Segoe UI" panose="020B0502040204020203" charset="0"/>
                </a:rPr>
                <a:t> programmes</a:t>
              </a:r>
              <a:endParaRPr lang="en-MY" kern="0" dirty="0">
                <a:solidFill>
                  <a:prstClr val="white"/>
                </a:solidFill>
                <a:latin typeface="Segoe UI" panose="020B0502040204020203" charset="0"/>
                <a:cs typeface="Segoe UI" panose="020B0502040204020203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120558" y="6224163"/>
              <a:ext cx="2571750" cy="777121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MY" sz="4800" b="1" kern="0" dirty="0">
                  <a:solidFill>
                    <a:srgbClr val="5C001F"/>
                  </a:solidFill>
                  <a:latin typeface="Segoe UI" panose="020B0502040204020203" charset="0"/>
                  <a:cs typeface="Segoe UI" panose="020B0502040204020203" charset="0"/>
                </a:rPr>
                <a:t>55</a:t>
              </a:r>
              <a:endParaRPr lang="en-MY" sz="4800" b="1" kern="0" dirty="0">
                <a:solidFill>
                  <a:srgbClr val="5C001F"/>
                </a:solidFill>
                <a:latin typeface="Segoe UI" panose="020B0502040204020203" charset="0"/>
                <a:cs typeface="Segoe UI" panose="020B0502040204020203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MY" kern="0" dirty="0">
                  <a:solidFill>
                    <a:prstClr val="white"/>
                  </a:solidFill>
                  <a:latin typeface="Segoe UI" panose="020B0502040204020203" charset="0"/>
                  <a:cs typeface="Segoe UI" panose="020B0502040204020203" charset="0"/>
                </a:rPr>
                <a:t>Bachelor </a:t>
              </a:r>
              <a:r>
                <a:rPr lang="en-MY" kern="0" dirty="0" err="1">
                  <a:solidFill>
                    <a:prstClr val="white"/>
                  </a:solidFill>
                  <a:latin typeface="Segoe UI" panose="020B0502040204020203" charset="0"/>
                  <a:cs typeface="Segoe UI" panose="020B0502040204020203" charset="0"/>
                </a:rPr>
                <a:t>prgms</a:t>
              </a:r>
              <a:endParaRPr lang="en-MY" kern="0" dirty="0">
                <a:solidFill>
                  <a:prstClr val="white"/>
                </a:solidFill>
                <a:latin typeface="Segoe UI" panose="020B0502040204020203" charset="0"/>
                <a:cs typeface="Segoe UI" panose="020B0502040204020203" charset="0"/>
              </a:endParaRPr>
            </a:p>
          </p:txBody>
        </p:sp>
      </p:grpSp>
      <p:sp>
        <p:nvSpPr>
          <p:cNvPr id="40" name="Parallelogram 39"/>
          <p:cNvSpPr>
            <a:spLocks noChangeArrowheads="1"/>
          </p:cNvSpPr>
          <p:nvPr/>
        </p:nvSpPr>
        <p:spPr bwMode="auto">
          <a:xfrm>
            <a:off x="-76200" y="265113"/>
            <a:ext cx="7105650" cy="457200"/>
          </a:xfrm>
          <a:prstGeom prst="parallelogram">
            <a:avLst>
              <a:gd name="adj" fmla="val 24961"/>
            </a:avLst>
          </a:prstGeom>
          <a:solidFill>
            <a:srgbClr val="5C001F"/>
          </a:solidFill>
          <a:ln w="9525">
            <a:solidFill>
              <a:srgbClr val="7F7F7F"/>
            </a:solidFill>
            <a:miter lim="800000"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>
                <a:solidFill>
                  <a:schemeClr val="bg1"/>
                </a:solidFill>
                <a:latin typeface="+mn-lt"/>
                <a:ea typeface="+mn-ea"/>
                <a:cs typeface="Avenir Heavy"/>
                <a:sym typeface="Arial" panose="020B0604020202020204"/>
              </a:rPr>
              <a:t>Academic Faculties &amp; Schools </a:t>
            </a:r>
            <a:endParaRPr lang="en-US" sz="2400" b="1" kern="0" dirty="0">
              <a:solidFill>
                <a:schemeClr val="bg1"/>
              </a:solidFill>
              <a:latin typeface="+mn-lt"/>
              <a:ea typeface="+mn-ea"/>
              <a:cs typeface="Avenir Heavy"/>
              <a:sym typeface="Arial" panose="020B0604020202020204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3"/>
          <a:stretch>
            <a:fillRect/>
          </a:stretch>
        </p:blipFill>
        <p:spPr>
          <a:xfrm>
            <a:off x="38528" y="910485"/>
            <a:ext cx="5645703" cy="590665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5457569" y="6109710"/>
            <a:ext cx="769104" cy="7068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40" name="Parallelogram 39"/>
          <p:cNvSpPr>
            <a:spLocks noChangeArrowheads="1"/>
          </p:cNvSpPr>
          <p:nvPr/>
        </p:nvSpPr>
        <p:spPr bwMode="auto">
          <a:xfrm>
            <a:off x="-76200" y="265113"/>
            <a:ext cx="7105650" cy="457200"/>
          </a:xfrm>
          <a:prstGeom prst="parallelogram">
            <a:avLst>
              <a:gd name="adj" fmla="val 24961"/>
            </a:avLst>
          </a:prstGeom>
          <a:solidFill>
            <a:srgbClr val="5C001F"/>
          </a:solidFill>
          <a:ln w="9525">
            <a:solidFill>
              <a:srgbClr val="7F7F7F"/>
            </a:solidFill>
            <a:miter lim="800000"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>
                <a:solidFill>
                  <a:schemeClr val="bg1"/>
                </a:solidFill>
                <a:latin typeface="+mn-lt"/>
                <a:ea typeface="+mn-ea"/>
                <a:cs typeface="Avenir Heavy"/>
                <a:sym typeface="Arial" panose="020B0604020202020204"/>
              </a:rPr>
              <a:t>Research Alliance</a:t>
            </a:r>
            <a:endParaRPr lang="en-US" sz="2400" b="1" kern="0" dirty="0">
              <a:solidFill>
                <a:schemeClr val="bg1"/>
              </a:solidFill>
              <a:latin typeface="+mn-lt"/>
              <a:ea typeface="+mn-ea"/>
              <a:cs typeface="Avenir Heavy"/>
              <a:sym typeface="Arial" panose="020B060402020202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71"/>
          <a:stretch>
            <a:fillRect/>
          </a:stretch>
        </p:blipFill>
        <p:spPr>
          <a:xfrm>
            <a:off x="47713" y="1068020"/>
            <a:ext cx="8051614" cy="2892934"/>
          </a:xfrm>
          <a:prstGeom prst="rect">
            <a:avLst/>
          </a:prstGeom>
        </p:spPr>
      </p:pic>
      <p:sp>
        <p:nvSpPr>
          <p:cNvPr id="48" name="Content Placeholder 2"/>
          <p:cNvSpPr txBox="1"/>
          <p:nvPr/>
        </p:nvSpPr>
        <p:spPr bwMode="auto">
          <a:xfrm>
            <a:off x="4495802" y="4376022"/>
            <a:ext cx="4032280" cy="210089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MY" sz="2000" dirty="0">
                <a:solidFill>
                  <a:srgbClr val="0070C0"/>
                </a:solidFill>
              </a:rPr>
              <a:t>6  RESEARCH INSTITUTES</a:t>
            </a:r>
            <a:endParaRPr lang="en-MY" sz="2000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200" dirty="0">
                <a:solidFill>
                  <a:schemeClr val="tx1"/>
                </a:solidFill>
              </a:rPr>
              <a:t>Research Institute for Sustainable Environment (RISE)</a:t>
            </a:r>
            <a:endParaRPr lang="en-MY" sz="12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200" dirty="0">
                <a:solidFill>
                  <a:schemeClr val="tx1"/>
                </a:solidFill>
              </a:rPr>
              <a:t>Institute of Future Energy (IFE)</a:t>
            </a:r>
            <a:endParaRPr lang="en-MY" sz="12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200" dirty="0">
                <a:solidFill>
                  <a:schemeClr val="tx1"/>
                </a:solidFill>
              </a:rPr>
              <a:t>Institute of Human </a:t>
            </a:r>
            <a:r>
              <a:rPr lang="en-MY" sz="1200" dirty="0" err="1">
                <a:solidFill>
                  <a:schemeClr val="tx1"/>
                </a:solidFill>
              </a:rPr>
              <a:t>Centered</a:t>
            </a:r>
            <a:r>
              <a:rPr lang="en-MY" sz="1200" dirty="0">
                <a:solidFill>
                  <a:schemeClr val="tx1"/>
                </a:solidFill>
              </a:rPr>
              <a:t> Engineering (IHCE)</a:t>
            </a:r>
            <a:endParaRPr lang="en-MY" sz="12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200" dirty="0">
                <a:solidFill>
                  <a:schemeClr val="tx1"/>
                </a:solidFill>
              </a:rPr>
              <a:t>Institute for Smart Infrastructures and Innovative Construction (ISIIC)</a:t>
            </a:r>
            <a:endParaRPr lang="en-MY" sz="12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200" dirty="0">
                <a:solidFill>
                  <a:schemeClr val="tx1"/>
                </a:solidFill>
              </a:rPr>
              <a:t>Institute for Vehicle Systems and Engineering (</a:t>
            </a:r>
            <a:r>
              <a:rPr lang="en-MY" sz="1200" dirty="0" err="1">
                <a:solidFill>
                  <a:schemeClr val="tx1"/>
                </a:solidFill>
              </a:rPr>
              <a:t>IVeSE</a:t>
            </a:r>
            <a:r>
              <a:rPr lang="en-MY" sz="1200" dirty="0">
                <a:solidFill>
                  <a:schemeClr val="tx1"/>
                </a:solidFill>
              </a:rPr>
              <a:t>)</a:t>
            </a:r>
            <a:endParaRPr lang="en-MY" sz="12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200" dirty="0" err="1">
                <a:solidFill>
                  <a:schemeClr val="tx1"/>
                </a:solidFill>
              </a:rPr>
              <a:t>Ibnu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Sina</a:t>
            </a:r>
            <a:r>
              <a:rPr lang="en-MY" sz="1200" dirty="0">
                <a:solidFill>
                  <a:schemeClr val="tx1"/>
                </a:solidFill>
              </a:rPr>
              <a:t> Institute for Scientific and Industrial Research (IBNU SINA ISIR)</a:t>
            </a:r>
            <a:endParaRPr lang="en-MY" sz="1200" dirty="0">
              <a:solidFill>
                <a:schemeClr val="tx1"/>
              </a:solidFill>
            </a:endParaRPr>
          </a:p>
        </p:txBody>
      </p:sp>
      <p:pic>
        <p:nvPicPr>
          <p:cNvPr id="49" name="Picture 2" descr="In use: Ahmad Fauzi with a test purification ensemble scaled down 10 times its actual size. The fibres work within steel chambers set with pressure gauges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40" y="838268"/>
            <a:ext cx="1752554" cy="1167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Content Placeholder 2"/>
          <p:cNvSpPr txBox="1"/>
          <p:nvPr/>
        </p:nvSpPr>
        <p:spPr bwMode="auto">
          <a:xfrm>
            <a:off x="178253" y="4343376"/>
            <a:ext cx="4032280" cy="19049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MY" sz="2000" dirty="0">
                <a:solidFill>
                  <a:srgbClr val="0070C0"/>
                </a:solidFill>
              </a:rPr>
              <a:t>4 Higher Institution Centre of Excellence (</a:t>
            </a:r>
            <a:r>
              <a:rPr lang="en-MY" sz="2000" dirty="0" err="1">
                <a:solidFill>
                  <a:srgbClr val="0070C0"/>
                </a:solidFill>
              </a:rPr>
              <a:t>HiCOE</a:t>
            </a:r>
            <a:r>
              <a:rPr lang="en-MY" sz="2000" dirty="0">
                <a:solidFill>
                  <a:srgbClr val="0070C0"/>
                </a:solidFill>
              </a:rPr>
              <a:t>)</a:t>
            </a:r>
            <a:endParaRPr lang="en-MY" sz="2000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400" dirty="0">
                <a:solidFill>
                  <a:schemeClr val="tx1"/>
                </a:solidFill>
              </a:rPr>
              <a:t>Wireless Communication Centre (WCC)</a:t>
            </a:r>
            <a:endParaRPr lang="en-MY" sz="1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400" dirty="0">
                <a:solidFill>
                  <a:schemeClr val="tx1"/>
                </a:solidFill>
              </a:rPr>
              <a:t>Advanced Membrane Technology Centre (AMTEC)</a:t>
            </a:r>
            <a:endParaRPr lang="en-MY" sz="1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400" dirty="0">
                <a:solidFill>
                  <a:schemeClr val="tx1"/>
                </a:solidFill>
              </a:rPr>
              <a:t>Institute of Noise and Vibration (INV)</a:t>
            </a:r>
            <a:endParaRPr lang="en-MY" sz="1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400" dirty="0">
                <a:solidFill>
                  <a:schemeClr val="tx1"/>
                </a:solidFill>
              </a:rPr>
              <a:t>Institute of Bio-product Development (IBD)</a:t>
            </a:r>
            <a:endParaRPr lang="en-MY" sz="1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MY"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nip Diagonal Corner Rectangle 8"/>
          <p:cNvSpPr>
            <a:spLocks noChangeArrowheads="1"/>
          </p:cNvSpPr>
          <p:nvPr/>
        </p:nvSpPr>
        <p:spPr bwMode="auto">
          <a:xfrm>
            <a:off x="63954" y="162971"/>
            <a:ext cx="6613471" cy="642937"/>
          </a:xfrm>
          <a:custGeom>
            <a:avLst/>
            <a:gdLst>
              <a:gd name="T0" fmla="*/ 0 w 4648200"/>
              <a:gd name="T1" fmla="*/ 0 h 609600"/>
              <a:gd name="T2" fmla="*/ 37240838 w 4648200"/>
              <a:gd name="T3" fmla="*/ 0 h 609600"/>
              <a:gd name="T4" fmla="*/ 38073051 w 4648200"/>
              <a:gd name="T5" fmla="*/ 125734 h 609600"/>
              <a:gd name="T6" fmla="*/ 38073051 w 4648200"/>
              <a:gd name="T7" fmla="*/ 754396 h 609600"/>
              <a:gd name="T8" fmla="*/ 38073051 w 4648200"/>
              <a:gd name="T9" fmla="*/ 754396 h 609600"/>
              <a:gd name="T10" fmla="*/ 832213 w 4648200"/>
              <a:gd name="T11" fmla="*/ 754396 h 609600"/>
              <a:gd name="T12" fmla="*/ 0 w 4648200"/>
              <a:gd name="T13" fmla="*/ 628662 h 609600"/>
              <a:gd name="T14" fmla="*/ 0 w 4648200"/>
              <a:gd name="T15" fmla="*/ 0 h 609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648200"/>
              <a:gd name="T25" fmla="*/ 0 h 609600"/>
              <a:gd name="T26" fmla="*/ 4648200 w 4648200"/>
              <a:gd name="T27" fmla="*/ 609600 h 609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648200" h="609600">
                <a:moveTo>
                  <a:pt x="0" y="0"/>
                </a:moveTo>
                <a:lnTo>
                  <a:pt x="4546598" y="0"/>
                </a:lnTo>
                <a:lnTo>
                  <a:pt x="4648200" y="101602"/>
                </a:lnTo>
                <a:lnTo>
                  <a:pt x="4648200" y="609600"/>
                </a:lnTo>
                <a:lnTo>
                  <a:pt x="101602" y="609600"/>
                </a:lnTo>
                <a:lnTo>
                  <a:pt x="0" y="507998"/>
                </a:lnTo>
                <a:lnTo>
                  <a:pt x="0" y="0"/>
                </a:lnTo>
                <a:close/>
              </a:path>
            </a:pathLst>
          </a:custGeom>
          <a:noFill/>
          <a:ln w="25400">
            <a:solidFill>
              <a:schemeClr val="bg1"/>
            </a:solidFill>
            <a:miter lim="800000"/>
          </a:ln>
        </p:spPr>
        <p:txBody>
          <a:bodyPr anchor="ctr"/>
          <a:lstStyle/>
          <a:p>
            <a:pPr marL="109855" hangingPunct="1">
              <a:lnSpc>
                <a:spcPct val="100000"/>
              </a:lnSpc>
              <a:buClr>
                <a:srgbClr val="800000"/>
              </a:buClr>
              <a:buSzPct val="110000"/>
              <a:buFont typeface="Arial" panose="020B0604020202020204" pitchFamily="34" charset="0"/>
              <a:buNone/>
            </a:pPr>
            <a:r>
              <a:rPr lang="en-US" altLang="en-US" sz="3600" b="1" dirty="0">
                <a:solidFill>
                  <a:srgbClr val="823633"/>
                </a:solidFill>
                <a:latin typeface="Calibri" panose="020F0502020204030204" pitchFamily="34" charset="0"/>
                <a:ea typeface="宋体" panose="02010600030101010101" pitchFamily="2" charset="-122"/>
                <a:sym typeface="Tahoma" panose="020B0604030504040204" pitchFamily="34" charset="0"/>
              </a:rPr>
              <a:t>UTM Global Rankings 2018</a:t>
            </a:r>
            <a:endParaRPr lang="en-US" altLang="en-US" dirty="0">
              <a:solidFill>
                <a:schemeClr val="tx1"/>
              </a:solidFill>
              <a:ea typeface="宋体" panose="02010600030101010101" pitchFamily="2" charset="-122"/>
              <a:sym typeface="Calibri" panose="020F050202020403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994525" y="918499"/>
            <a:ext cx="2582835" cy="556456"/>
            <a:chOff x="274796" y="918499"/>
            <a:chExt cx="2582835" cy="556456"/>
          </a:xfrm>
        </p:grpSpPr>
        <p:pic>
          <p:nvPicPr>
            <p:cNvPr id="10246" name="Picture 4" descr="http://www.admo.cityu.edu.hk/infoday/2014/img/about/qs_wur_top50.pn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796" y="918499"/>
              <a:ext cx="1573494" cy="548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45" name="TextBox 18"/>
            <p:cNvSpPr>
              <a:spLocks noChangeArrowheads="1"/>
            </p:cNvSpPr>
            <p:nvPr/>
          </p:nvSpPr>
          <p:spPr bwMode="auto">
            <a:xfrm>
              <a:off x="2158401" y="1013290"/>
              <a:ext cx="69923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hangingPunct="1">
                <a:lnSpc>
                  <a:spcPct val="100000"/>
                </a:lnSpc>
                <a:buFont typeface="Arial" panose="020B0604020202020204" pitchFamily="34" charset="0"/>
                <a:buNone/>
              </a:pPr>
              <a:r>
                <a:rPr lang="en-US" altLang="zh-CN" sz="2400" dirty="0">
                  <a:solidFill>
                    <a:srgbClr val="FF0000"/>
                  </a:solidFill>
                  <a:ea typeface="宋体" panose="02010600030101010101" pitchFamily="2" charset="-122"/>
                  <a:sym typeface="Calibri" panose="020F0502020204030204" pitchFamily="34" charset="0"/>
                </a:rPr>
                <a:t>#</a:t>
              </a:r>
              <a:r>
                <a:rPr lang="en-US" altLang="zh-CN" sz="2400" dirty="0">
                  <a:solidFill>
                    <a:srgbClr val="FF0000"/>
                  </a:solidFill>
                  <a:sym typeface="Calibri" panose="020F0502020204030204" pitchFamily="34" charset="0"/>
                </a:rPr>
                <a:t>18</a:t>
              </a:r>
              <a:endParaRPr lang="en-US" altLang="zh-CN" sz="2400" dirty="0">
                <a:solidFill>
                  <a:srgbClr val="FF0000"/>
                </a:solidFill>
                <a:ea typeface="宋体" panose="02010600030101010101" pitchFamily="2" charset="-122"/>
                <a:sym typeface="Calibri" panose="020F0502020204030204" pitchFamily="34" charset="0"/>
              </a:endParaRPr>
            </a:p>
          </p:txBody>
        </p:sp>
      </p:grp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534" y="777288"/>
            <a:ext cx="1701874" cy="680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812402" y="5661309"/>
            <a:ext cx="3835796" cy="556383"/>
            <a:chOff x="229028" y="3600131"/>
            <a:chExt cx="4012908" cy="574989"/>
          </a:xfrm>
        </p:grpSpPr>
        <p:sp>
          <p:nvSpPr>
            <p:cNvPr id="10282" name="TextBox 4"/>
            <p:cNvSpPr>
              <a:spLocks noChangeArrowheads="1"/>
            </p:cNvSpPr>
            <p:nvPr/>
          </p:nvSpPr>
          <p:spPr bwMode="auto">
            <a:xfrm>
              <a:off x="2243274" y="3626015"/>
              <a:ext cx="1998662" cy="5407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defTabSz="914400" eaLnBrk="0">
                <a:lnSpc>
                  <a:spcPct val="100000"/>
                </a:lnSpc>
                <a:buFont typeface="Arial" panose="020B0604020202020204" pitchFamily="34" charset="0"/>
                <a:buNone/>
              </a:pPr>
              <a:r>
                <a:rPr lang="en-US" sz="2800" dirty="0">
                  <a:solidFill>
                    <a:srgbClr val="FF0000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rPr>
                <a:t>#</a:t>
              </a:r>
              <a:r>
                <a:rPr lang="en-US" sz="2800" dirty="0">
                  <a:solidFill>
                    <a:srgbClr val="FF0000"/>
                  </a:solidFill>
                  <a:latin typeface="Calibri" panose="020F0502020204030204" pitchFamily="34" charset="0"/>
                  <a:sym typeface="Calibri" panose="020F0502020204030204" pitchFamily="34" charset="0"/>
                </a:rPr>
                <a:t>101</a:t>
              </a:r>
              <a:endParaRPr lang="en-US" altLang="zh-CN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endParaRPr>
            </a:p>
          </p:txBody>
        </p:sp>
        <p:pic>
          <p:nvPicPr>
            <p:cNvPr id="25" name="Picture 6" descr="http://www.news.utm.my/wp-content/uploads/2014/12/brics-logo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028" y="3600131"/>
              <a:ext cx="1404696" cy="5749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901152" y="1598420"/>
            <a:ext cx="3946278" cy="1061389"/>
            <a:chOff x="181423" y="1598420"/>
            <a:chExt cx="3946278" cy="1061389"/>
          </a:xfrm>
        </p:grpSpPr>
        <p:pic>
          <p:nvPicPr>
            <p:cNvPr id="10278" name="Picture 24" descr="https://s3.amazonaws.com/piktochartv2-dev/v2/uploads/ec54ea0e-389c-456c-8390-ff3a332e46d5/f11a17906c0b850cbc48529f88dee47100e3b564_original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423" y="1598420"/>
              <a:ext cx="1190261" cy="10613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79" name="TextBox 4"/>
            <p:cNvSpPr>
              <a:spLocks noChangeArrowheads="1"/>
            </p:cNvSpPr>
            <p:nvPr/>
          </p:nvSpPr>
          <p:spPr bwMode="auto">
            <a:xfrm>
              <a:off x="2129039" y="1909188"/>
              <a:ext cx="199866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defTabSz="914400" eaLnBrk="0">
                <a:lnSpc>
                  <a:spcPct val="100000"/>
                </a:lnSpc>
                <a:buFont typeface="Arial" panose="020B0604020202020204" pitchFamily="34" charset="0"/>
                <a:buNone/>
              </a:pPr>
              <a:r>
                <a:rPr lang="en-US" sz="2800" dirty="0">
                  <a:solidFill>
                    <a:srgbClr val="FF0000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rPr>
                <a:t>#</a:t>
              </a:r>
              <a:r>
                <a:rPr lang="en-US" sz="2800" dirty="0">
                  <a:solidFill>
                    <a:srgbClr val="FF0000"/>
                  </a:solidFill>
                  <a:latin typeface="Calibri" panose="020F0502020204030204" pitchFamily="34" charset="0"/>
                  <a:sym typeface="Calibri" panose="020F0502020204030204" pitchFamily="34" charset="0"/>
                </a:rPr>
                <a:t>50</a:t>
              </a:r>
              <a:endParaRPr lang="en-US" sz="2800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811799" y="2322430"/>
              <a:ext cx="10518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MY" sz="1400" dirty="0">
                  <a:latin typeface="+mn-lt"/>
                </a:rPr>
                <a:t>Engineering</a:t>
              </a:r>
              <a:endParaRPr lang="en-MY" sz="1400" dirty="0">
                <a:latin typeface="+mn-lt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953322" y="2742579"/>
            <a:ext cx="3923470" cy="928263"/>
            <a:chOff x="233593" y="2742579"/>
            <a:chExt cx="3923470" cy="928263"/>
          </a:xfrm>
        </p:grpSpPr>
        <p:pic>
          <p:nvPicPr>
            <p:cNvPr id="20" name="Picture 2" descr="http://www.iu.qs.com/wp-content/uploads/2009/04/WUR-by-faculty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593" y="2742579"/>
              <a:ext cx="1614697" cy="6567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4"/>
            <p:cNvSpPr>
              <a:spLocks noChangeArrowheads="1"/>
            </p:cNvSpPr>
            <p:nvPr/>
          </p:nvSpPr>
          <p:spPr bwMode="auto">
            <a:xfrm>
              <a:off x="2158401" y="2870623"/>
              <a:ext cx="1998662" cy="800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defTabSz="914400" eaLnBrk="0">
                <a:lnSpc>
                  <a:spcPct val="100000"/>
                </a:lnSpc>
                <a:buFont typeface="Arial" panose="020B0604020202020204" pitchFamily="34" charset="0"/>
                <a:buNone/>
              </a:pPr>
              <a:r>
                <a:rPr lang="en-US" sz="2800" dirty="0">
                  <a:solidFill>
                    <a:srgbClr val="FF0000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rPr>
                <a:t>#</a:t>
              </a:r>
              <a:r>
                <a:rPr lang="en-US" sz="2800" dirty="0">
                  <a:solidFill>
                    <a:srgbClr val="FF0000"/>
                  </a:solidFill>
                  <a:latin typeface="Calibri" panose="020F0502020204030204" pitchFamily="34" charset="0"/>
                  <a:sym typeface="Calibri" panose="020F0502020204030204" pitchFamily="34" charset="0"/>
                </a:rPr>
                <a:t>53</a:t>
              </a:r>
              <a:endParaRPr lang="en-US" altLang="zh-CN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endParaRPr>
            </a:p>
            <a:p>
              <a:pPr defTabSz="914400" eaLnBrk="0">
                <a:lnSpc>
                  <a:spcPct val="100000"/>
                </a:lnSpc>
                <a:buFont typeface="Arial" panose="020B0604020202020204" pitchFamily="34" charset="0"/>
                <a:buNone/>
              </a:pPr>
              <a:endParaRPr lang="en-US" dirty="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54505" y="3236991"/>
              <a:ext cx="207787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MY" sz="1400" dirty="0">
                  <a:latin typeface="+mn-lt"/>
                </a:rPr>
                <a:t>Engineering &amp; Technology</a:t>
              </a:r>
              <a:endParaRPr lang="en-MY" sz="1400" dirty="0">
                <a:latin typeface="+mn-lt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925996" y="3780463"/>
            <a:ext cx="2759217" cy="542567"/>
            <a:chOff x="229028" y="4384371"/>
            <a:chExt cx="2759217" cy="542567"/>
          </a:xfrm>
        </p:grpSpPr>
        <p:sp>
          <p:nvSpPr>
            <p:cNvPr id="10244" name="TextBox 1"/>
            <p:cNvSpPr>
              <a:spLocks noChangeArrowheads="1"/>
            </p:cNvSpPr>
            <p:nvPr/>
          </p:nvSpPr>
          <p:spPr bwMode="auto">
            <a:xfrm>
              <a:off x="2075816" y="4403718"/>
              <a:ext cx="91242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hangingPunct="1">
                <a:lnSpc>
                  <a:spcPct val="100000"/>
                </a:lnSpc>
                <a:buFont typeface="Arial" panose="020B0604020202020204" pitchFamily="34" charset="0"/>
                <a:buNone/>
              </a:pPr>
              <a:r>
                <a:rPr lang="en-US" altLang="zh-CN" sz="2800" dirty="0">
                  <a:solidFill>
                    <a:srgbClr val="FF0000"/>
                  </a:solidFill>
                  <a:latin typeface="+mn-lt"/>
                  <a:ea typeface="宋体" panose="02010600030101010101" pitchFamily="2" charset="-122"/>
                  <a:sym typeface="Calibri" panose="020F0502020204030204" pitchFamily="34" charset="0"/>
                </a:rPr>
                <a:t>#228</a:t>
              </a:r>
              <a:endParaRPr lang="en-US" altLang="zh-CN" sz="2800" dirty="0">
                <a:solidFill>
                  <a:srgbClr val="FF0000"/>
                </a:solidFill>
                <a:latin typeface="+mn-lt"/>
                <a:ea typeface="宋体" panose="02010600030101010101" pitchFamily="2" charset="-122"/>
                <a:sym typeface="Calibri" panose="020F0502020204030204" pitchFamily="34" charset="0"/>
              </a:endParaRPr>
            </a:p>
          </p:txBody>
        </p:sp>
        <p:pic>
          <p:nvPicPr>
            <p:cNvPr id="18" name="Picture 1" descr="http://qsiu.dev.qs.com/wp-content/uploads/2013/07/World-University-Rankings-R-1030x271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028" y="4384371"/>
              <a:ext cx="1743500" cy="453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29" name="Table 28"/>
          <p:cNvGraphicFramePr>
            <a:graphicFrameLocks noGrp="1"/>
          </p:cNvGraphicFramePr>
          <p:nvPr/>
        </p:nvGraphicFramePr>
        <p:xfrm>
          <a:off x="4090908" y="1759493"/>
          <a:ext cx="4674286" cy="493553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24218"/>
                <a:gridCol w="3450068"/>
              </a:tblGrid>
              <a:tr h="666084">
                <a:tc>
                  <a:txBody>
                    <a:bodyPr/>
                    <a:lstStyle/>
                    <a:p>
                      <a:r>
                        <a:rPr lang="en-MY" sz="1400" dirty="0"/>
                        <a:t>QS Ranking</a:t>
                      </a:r>
                      <a:endParaRPr lang="en-MY" sz="1400" dirty="0"/>
                    </a:p>
                  </a:txBody>
                  <a:tcPr marL="91428" marR="91428" marT="45715" marB="45715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400" dirty="0"/>
                        <a:t>Subjects</a:t>
                      </a:r>
                      <a:endParaRPr lang="en-MY" sz="1400" dirty="0"/>
                    </a:p>
                  </a:txBody>
                  <a:tcPr marL="91428" marR="91428" marT="45715" marB="45715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1310670">
                <a:tc>
                  <a:txBody>
                    <a:bodyPr/>
                    <a:lstStyle/>
                    <a:p>
                      <a:r>
                        <a:rPr lang="en-MY" sz="1600" b="1" dirty="0"/>
                        <a:t>Top 100</a:t>
                      </a:r>
                      <a:endParaRPr lang="en-MY" sz="1600" b="1" dirty="0"/>
                    </a:p>
                  </a:txBody>
                  <a:tcPr marL="91428" marR="91428" marT="45715" marB="4571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MY" sz="1400" baseline="0" dirty="0"/>
                        <a:t>Built Environment/Architecture </a:t>
                      </a:r>
                      <a:endParaRPr lang="en-MY" sz="1400" baseline="0" dirty="0"/>
                    </a:p>
                    <a:p>
                      <a:r>
                        <a:rPr lang="en-MY" sz="1400" dirty="0"/>
                        <a:t>Chemical</a:t>
                      </a:r>
                      <a:r>
                        <a:rPr lang="en-MY" sz="1400" baseline="0" dirty="0"/>
                        <a:t> </a:t>
                      </a:r>
                      <a:r>
                        <a:rPr lang="en-MY" sz="1400" dirty="0"/>
                        <a:t>Engineering;</a:t>
                      </a:r>
                      <a:endParaRPr lang="en-MY" sz="1400" dirty="0"/>
                    </a:p>
                    <a:p>
                      <a:r>
                        <a:rPr lang="en-MY" sz="1400" dirty="0"/>
                        <a:t>Electrical</a:t>
                      </a:r>
                      <a:r>
                        <a:rPr lang="en-MY" sz="1400" baseline="0" dirty="0"/>
                        <a:t> &amp; Electronics Engineering;</a:t>
                      </a:r>
                      <a:endParaRPr lang="en-MY" sz="1400" b="1" baseline="0" dirty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lang="en-MY" sz="1400" dirty="0"/>
                        <a:t>Mechanical</a:t>
                      </a:r>
                      <a:r>
                        <a:rPr lang="en-MY" sz="1400" baseline="0" dirty="0"/>
                        <a:t> Engineering </a:t>
                      </a:r>
                      <a:endParaRPr lang="en-MY" sz="1400" dirty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lang="en-MY" sz="1400" dirty="0"/>
                        <a:t>Civil &amp; Structural Engineering </a:t>
                      </a:r>
                      <a:endParaRPr lang="en-MY" sz="1400" dirty="0">
                        <a:solidFill>
                          <a:srgbClr val="FF0000"/>
                        </a:solidFill>
                      </a:endParaRPr>
                    </a:p>
                  </a:txBody>
                  <a:tcPr marL="91428" marR="91428" marT="45715" marB="45715"/>
                </a:tc>
              </a:tr>
              <a:tr h="651099">
                <a:tc>
                  <a:txBody>
                    <a:bodyPr/>
                    <a:lstStyle/>
                    <a:p>
                      <a:r>
                        <a:rPr lang="en-MY" sz="1600" b="1" dirty="0"/>
                        <a:t>Top</a:t>
                      </a:r>
                      <a:r>
                        <a:rPr lang="en-MY" sz="1600" b="1" baseline="0" dirty="0"/>
                        <a:t> </a:t>
                      </a:r>
                      <a:r>
                        <a:rPr lang="en-MY" sz="1600" b="1" dirty="0"/>
                        <a:t>150</a:t>
                      </a:r>
                      <a:endParaRPr lang="en-MY" sz="1600" b="1" dirty="0"/>
                    </a:p>
                  </a:txBody>
                  <a:tcPr marL="91428" marR="91428" marT="45715" marB="4571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MY" sz="1400" baseline="0" dirty="0"/>
                        <a:t>Computer Sciences &amp; Information System</a:t>
                      </a:r>
                      <a:endParaRPr lang="en-MY" sz="140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MY" sz="1400" dirty="0"/>
                        <a:t>Environmental Sciences; </a:t>
                      </a:r>
                      <a:endParaRPr lang="en-MY" sz="1400" dirty="0">
                        <a:solidFill>
                          <a:srgbClr val="FF0000"/>
                        </a:solidFill>
                      </a:endParaRPr>
                    </a:p>
                  </a:txBody>
                  <a:tcPr marL="91428" marR="91428" marT="45715" marB="45715"/>
                </a:tc>
              </a:tr>
              <a:tr h="833951">
                <a:tc>
                  <a:txBody>
                    <a:bodyPr/>
                    <a:lstStyle/>
                    <a:p>
                      <a:r>
                        <a:rPr lang="en-MY" sz="1600" b="1" dirty="0"/>
                        <a:t>Top</a:t>
                      </a:r>
                      <a:r>
                        <a:rPr lang="en-MY" sz="1600" b="1" baseline="0" dirty="0"/>
                        <a:t> </a:t>
                      </a:r>
                      <a:r>
                        <a:rPr lang="en-MY" sz="1600" b="1" dirty="0"/>
                        <a:t>200</a:t>
                      </a:r>
                      <a:endParaRPr lang="en-MY" sz="1600" b="1" dirty="0"/>
                    </a:p>
                  </a:txBody>
                  <a:tcPr marL="91428" marR="91428" marT="45715" marB="4571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MY" sz="1400" baseline="0" dirty="0"/>
                        <a:t>Material Sciences; </a:t>
                      </a:r>
                      <a:endParaRPr lang="en-MY" sz="1400" baseline="0" dirty="0">
                        <a:solidFill>
                          <a:srgbClr val="FF0000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MY" sz="1400" baseline="0" dirty="0"/>
                        <a:t>Education </a:t>
                      </a:r>
                      <a:endParaRPr lang="en-MY" sz="1400" baseline="0" dirty="0">
                        <a:solidFill>
                          <a:srgbClr val="FF0000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MY" sz="1400" b="0" baseline="0" dirty="0">
                          <a:solidFill>
                            <a:schemeClr val="tx1"/>
                          </a:solidFill>
                        </a:rPr>
                        <a:t>Agriculture &amp; Forestry</a:t>
                      </a:r>
                      <a:r>
                        <a:rPr lang="en-MY" sz="1400" b="1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MY" sz="1400" b="0" baseline="0" dirty="0">
                        <a:solidFill>
                          <a:srgbClr val="FF0000"/>
                        </a:solidFill>
                      </a:endParaRPr>
                    </a:p>
                  </a:txBody>
                  <a:tcPr marL="91428" marR="91428" marT="45715" marB="45715"/>
                </a:tc>
              </a:tr>
              <a:tr h="651190">
                <a:tc>
                  <a:txBody>
                    <a:bodyPr/>
                    <a:lstStyle/>
                    <a:p>
                      <a:r>
                        <a:rPr lang="en-MY" sz="1600" b="1" dirty="0"/>
                        <a:t>Top</a:t>
                      </a:r>
                      <a:r>
                        <a:rPr lang="en-MY" sz="1600" b="1" baseline="0" dirty="0"/>
                        <a:t> </a:t>
                      </a:r>
                      <a:r>
                        <a:rPr lang="en-MY" sz="1600" b="1" dirty="0"/>
                        <a:t>250</a:t>
                      </a:r>
                      <a:endParaRPr lang="en-MY" sz="1600" b="1" dirty="0"/>
                    </a:p>
                  </a:txBody>
                  <a:tcPr marL="91428" marR="91428" marT="45715" marB="4571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MY" sz="1400" dirty="0"/>
                        <a:t>Chemistry</a:t>
                      </a:r>
                      <a:endParaRPr lang="en-MY" sz="1400" dirty="0">
                        <a:solidFill>
                          <a:srgbClr val="FF0000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MY" sz="1400" dirty="0"/>
                        <a:t>Mathematics</a:t>
                      </a:r>
                      <a:r>
                        <a:rPr lang="en-MY" sz="1400" baseline="0" dirty="0"/>
                        <a:t> </a:t>
                      </a:r>
                      <a:endParaRPr lang="en-MY" sz="1400" b="1" baseline="0" dirty="0">
                        <a:solidFill>
                          <a:srgbClr val="FF0000"/>
                        </a:solidFill>
                      </a:endParaRPr>
                    </a:p>
                  </a:txBody>
                  <a:tcPr marL="91428" marR="91428" marT="45715" marB="45715"/>
                </a:tc>
              </a:tr>
              <a:tr h="411271">
                <a:tc>
                  <a:txBody>
                    <a:bodyPr/>
                    <a:lstStyle/>
                    <a:p>
                      <a:r>
                        <a:rPr lang="en-MY" sz="1600" b="1" dirty="0"/>
                        <a:t>Top</a:t>
                      </a:r>
                      <a:r>
                        <a:rPr lang="en-MY" sz="1600" b="1" baseline="0" dirty="0"/>
                        <a:t> </a:t>
                      </a:r>
                      <a:r>
                        <a:rPr lang="en-MY" sz="1600" b="1" dirty="0"/>
                        <a:t>350</a:t>
                      </a:r>
                      <a:endParaRPr lang="en-MY" sz="1600" b="1" dirty="0"/>
                    </a:p>
                  </a:txBody>
                  <a:tcPr marL="91428" marR="91428" marT="45715" marB="45715"/>
                </a:tc>
                <a:tc>
                  <a:txBody>
                    <a:bodyPr/>
                    <a:lstStyle/>
                    <a:p>
                      <a:r>
                        <a:rPr lang="en-MY" sz="1400" dirty="0"/>
                        <a:t>Physics &amp; Astronomy </a:t>
                      </a:r>
                      <a:endParaRPr lang="en-MY" sz="14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28" marR="91428" marT="45715" marB="45715"/>
                </a:tc>
              </a:tr>
              <a:tr h="411271">
                <a:tc>
                  <a:txBody>
                    <a:bodyPr/>
                    <a:lstStyle/>
                    <a:p>
                      <a:r>
                        <a:rPr lang="en-MY" sz="1600" b="1" dirty="0"/>
                        <a:t>Top 450</a:t>
                      </a:r>
                      <a:endParaRPr lang="en-MY" sz="1600" b="1" dirty="0"/>
                    </a:p>
                  </a:txBody>
                  <a:tcPr marL="91428" marR="91428" marT="45715" marB="45715"/>
                </a:tc>
                <a:tc>
                  <a:txBody>
                    <a:bodyPr/>
                    <a:lstStyle/>
                    <a:p>
                      <a:r>
                        <a:rPr lang="en-MY" sz="1400" b="0" dirty="0">
                          <a:solidFill>
                            <a:schemeClr val="tx1"/>
                          </a:solidFill>
                        </a:rPr>
                        <a:t>Biological</a:t>
                      </a:r>
                      <a:r>
                        <a:rPr lang="en-MY" sz="1400" b="0" baseline="0" dirty="0">
                          <a:solidFill>
                            <a:schemeClr val="tx1"/>
                          </a:solidFill>
                        </a:rPr>
                        <a:t> Sciences</a:t>
                      </a:r>
                      <a:endParaRPr lang="en-MY" sz="1400" b="0" dirty="0">
                        <a:solidFill>
                          <a:srgbClr val="FF0000"/>
                        </a:solidFill>
                      </a:endParaRPr>
                    </a:p>
                  </a:txBody>
                  <a:tcPr marL="91428" marR="91428" marT="45715" marB="45715"/>
                </a:tc>
              </a:tr>
            </a:tbl>
          </a:graphicData>
        </a:graphic>
      </p:graphicFrame>
      <p:grpSp>
        <p:nvGrpSpPr>
          <p:cNvPr id="13" name="Group 12"/>
          <p:cNvGrpSpPr/>
          <p:nvPr/>
        </p:nvGrpSpPr>
        <p:grpSpPr>
          <a:xfrm>
            <a:off x="980475" y="5021869"/>
            <a:ext cx="2489363" cy="523220"/>
            <a:chOff x="274950" y="5692241"/>
            <a:chExt cx="2489363" cy="523220"/>
          </a:xfrm>
        </p:grpSpPr>
        <p:pic>
          <p:nvPicPr>
            <p:cNvPr id="26" name="Picture 2" descr="http://qsiu.dev.qs.com/wp-content/uploads/2012/05/WUR-Asia-NEW1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74950" y="5744239"/>
              <a:ext cx="1428750" cy="390525"/>
            </a:xfrm>
            <a:prstGeom prst="rect">
              <a:avLst/>
            </a:prstGeom>
            <a:noFill/>
          </p:spPr>
        </p:pic>
        <p:sp>
          <p:nvSpPr>
            <p:cNvPr id="27" name="TextBox 1"/>
            <p:cNvSpPr>
              <a:spLocks noChangeArrowheads="1"/>
            </p:cNvSpPr>
            <p:nvPr/>
          </p:nvSpPr>
          <p:spPr bwMode="auto">
            <a:xfrm>
              <a:off x="2034626" y="5692241"/>
              <a:ext cx="72968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hangingPunct="1">
                <a:lnSpc>
                  <a:spcPct val="100000"/>
                </a:lnSpc>
                <a:buFont typeface="Arial" panose="020B0604020202020204" pitchFamily="34" charset="0"/>
                <a:buNone/>
              </a:pPr>
              <a:r>
                <a:rPr lang="en-US" altLang="zh-CN" sz="2800" dirty="0">
                  <a:solidFill>
                    <a:srgbClr val="FF0000"/>
                  </a:solidFill>
                  <a:latin typeface="+mn-lt"/>
                  <a:sym typeface="Calibri" panose="020F0502020204030204" pitchFamily="34" charset="0"/>
                </a:rPr>
                <a:t>#49</a:t>
              </a:r>
              <a:endParaRPr lang="en-US" altLang="zh-CN" sz="2800" dirty="0">
                <a:solidFill>
                  <a:srgbClr val="FF0000"/>
                </a:solidFill>
                <a:latin typeface="+mn-lt"/>
                <a:sym typeface="Calibri" panose="020F0502020204030204" pitchFamily="34" charset="0"/>
              </a:endParaRPr>
            </a:p>
          </p:txBody>
        </p:sp>
      </p:grpSp>
      <p:sp>
        <p:nvSpPr>
          <p:cNvPr id="31" name="Explosion 2 2"/>
          <p:cNvSpPr/>
          <p:nvPr/>
        </p:nvSpPr>
        <p:spPr>
          <a:xfrm>
            <a:off x="6934138" y="4437342"/>
            <a:ext cx="2786063" cy="1692275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14 subjects ranked</a:t>
            </a:r>
            <a:endParaRPr lang="en-US" b="1" dirty="0"/>
          </a:p>
        </p:txBody>
      </p:sp>
      <p:grpSp>
        <p:nvGrpSpPr>
          <p:cNvPr id="12" name="Group 11"/>
          <p:cNvGrpSpPr/>
          <p:nvPr/>
        </p:nvGrpSpPr>
        <p:grpSpPr>
          <a:xfrm>
            <a:off x="1056120" y="4325766"/>
            <a:ext cx="2604738" cy="655118"/>
            <a:chOff x="342869" y="4945061"/>
            <a:chExt cx="2604738" cy="65511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869" y="4945061"/>
              <a:ext cx="1320746" cy="655118"/>
            </a:xfrm>
            <a:prstGeom prst="rect">
              <a:avLst/>
            </a:prstGeom>
          </p:spPr>
        </p:pic>
        <p:sp>
          <p:nvSpPr>
            <p:cNvPr id="32" name="TextBox 1"/>
            <p:cNvSpPr>
              <a:spLocks noChangeArrowheads="1"/>
            </p:cNvSpPr>
            <p:nvPr/>
          </p:nvSpPr>
          <p:spPr bwMode="auto">
            <a:xfrm>
              <a:off x="2035178" y="5067518"/>
              <a:ext cx="91242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hangingPunct="1">
                <a:lnSpc>
                  <a:spcPct val="100000"/>
                </a:lnSpc>
                <a:buFont typeface="Arial" panose="020B0604020202020204" pitchFamily="34" charset="0"/>
                <a:buNone/>
              </a:pPr>
              <a:r>
                <a:rPr lang="en-US" altLang="zh-CN" sz="2800" dirty="0">
                  <a:solidFill>
                    <a:srgbClr val="FF0000"/>
                  </a:solidFill>
                  <a:latin typeface="+mn-lt"/>
                  <a:sym typeface="Calibri" panose="020F0502020204030204" pitchFamily="34" charset="0"/>
                </a:rPr>
                <a:t>#271</a:t>
              </a:r>
              <a:endParaRPr lang="en-US" altLang="zh-CN" sz="2800" dirty="0">
                <a:solidFill>
                  <a:srgbClr val="FF0000"/>
                </a:solidFill>
                <a:latin typeface="+mn-lt"/>
                <a:sym typeface="Calibri" panose="020F0502020204030204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92881" y="6169293"/>
            <a:ext cx="2280054" cy="679792"/>
            <a:chOff x="473152" y="6169293"/>
            <a:chExt cx="2280054" cy="67979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152" y="6169293"/>
              <a:ext cx="723026" cy="633701"/>
            </a:xfrm>
            <a:prstGeom prst="rect">
              <a:avLst/>
            </a:prstGeom>
          </p:spPr>
        </p:pic>
        <p:sp>
          <p:nvSpPr>
            <p:cNvPr id="33" name="TextBox 1"/>
            <p:cNvSpPr>
              <a:spLocks noChangeArrowheads="1"/>
            </p:cNvSpPr>
            <p:nvPr/>
          </p:nvSpPr>
          <p:spPr bwMode="auto">
            <a:xfrm>
              <a:off x="2023519" y="6325865"/>
              <a:ext cx="72968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hangingPunct="1">
                <a:lnSpc>
                  <a:spcPct val="100000"/>
                </a:lnSpc>
                <a:buFont typeface="Arial" panose="020B0604020202020204" pitchFamily="34" charset="0"/>
                <a:buNone/>
              </a:pPr>
              <a:r>
                <a:rPr lang="en-US" altLang="zh-CN" sz="2800" dirty="0">
                  <a:solidFill>
                    <a:srgbClr val="FF0000"/>
                  </a:solidFill>
                  <a:latin typeface="+mn-lt"/>
                  <a:sym typeface="Calibri" panose="020F0502020204030204" pitchFamily="34" charset="0"/>
                </a:rPr>
                <a:t>#66</a:t>
              </a:r>
              <a:endParaRPr lang="en-US" altLang="zh-CN" sz="2800" dirty="0">
                <a:solidFill>
                  <a:srgbClr val="FF0000"/>
                </a:solidFill>
                <a:latin typeface="+mn-lt"/>
                <a:sym typeface="Calibri" panose="020F0502020204030204" pitchFamily="34" charset="0"/>
              </a:endParaRPr>
            </a:p>
          </p:txBody>
        </p:sp>
      </p:grpSp>
      <p:sp>
        <p:nvSpPr>
          <p:cNvPr id="39" name="Wave 38"/>
          <p:cNvSpPr/>
          <p:nvPr/>
        </p:nvSpPr>
        <p:spPr>
          <a:xfrm>
            <a:off x="7937836" y="2012100"/>
            <a:ext cx="1142994" cy="914400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2000" dirty="0"/>
              <a:t>Top 100</a:t>
            </a:r>
            <a:endParaRPr lang="en-MY" sz="2000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92282" y="914400"/>
          <a:ext cx="7865816" cy="5523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3936"/>
                <a:gridCol w="4571880"/>
              </a:tblGrid>
              <a:tr h="381056">
                <a:tc>
                  <a:txBody>
                    <a:bodyPr/>
                    <a:lstStyle/>
                    <a:p>
                      <a:pPr algn="ctr" fontAlgn="t"/>
                      <a:r>
                        <a:rPr lang="en-MY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Ranking</a:t>
                      </a:r>
                      <a:endParaRPr lang="en-MY" sz="180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144" marR="7144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MY" sz="1800" b="1" i="0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 Subjects Ranked</a:t>
                      </a:r>
                      <a:r>
                        <a:rPr lang="en-MY" sz="1800" b="1" i="0" u="none" strike="noStrike" baseline="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in 2017</a:t>
                      </a:r>
                      <a:endParaRPr lang="en-MY" sz="1800" b="1" i="0" u="none" strike="noStrike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144" marR="7144" marT="9525" marB="0"/>
                </a:tc>
              </a:tr>
              <a:tr h="1943090">
                <a:tc>
                  <a:txBody>
                    <a:bodyPr/>
                    <a:lstStyle/>
                    <a:p>
                      <a:pPr marL="88900" indent="0" algn="l" fontAlgn="t"/>
                      <a:r>
                        <a:rPr lang="en-MY" sz="1600" b="0" i="0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University Ranking by Academic</a:t>
                      </a:r>
                      <a:r>
                        <a:rPr lang="en-MY" sz="1600" b="0" i="0" u="none" strike="noStrike" baseline="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MY" sz="1600" b="0" i="0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Performance (URAP</a:t>
                      </a:r>
                      <a:r>
                        <a:rPr lang="en-MY" sz="1600" b="0" i="0" u="none" strike="noStrike" baseline="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By Field)</a:t>
                      </a:r>
                      <a:endParaRPr lang="en-MY" sz="1600" b="0" i="0" u="none" strike="noStrike" baseline="0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88900" indent="0" algn="l" fontAlgn="t"/>
                      <a:r>
                        <a:rPr lang="en-MY" sz="1600" b="0" i="0" u="none" strike="noStrike" baseline="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MY" sz="1600" b="1" i="0" u="none" strike="noStrike" baseline="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Engineering (120)</a:t>
                      </a:r>
                      <a:endParaRPr lang="en-MY" sz="1600" b="1" i="0" u="none" strike="noStrike" baseline="0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88900" indent="0" algn="l" fontAlgn="t"/>
                      <a:endParaRPr lang="en-MY" sz="1600" b="0" i="0" u="none" strike="noStrike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144" marR="7144" marT="9525" marB="0"/>
                </a:tc>
                <a:tc>
                  <a:txBody>
                    <a:bodyPr/>
                    <a:lstStyle/>
                    <a:p>
                      <a:pPr marL="8890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MY" sz="1600" b="1" i="0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Environmental Engineering (38)</a:t>
                      </a:r>
                      <a:endParaRPr lang="en-MY" sz="1600" b="1" i="0" u="none" strike="noStrike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8890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MY" sz="1600" b="1" i="0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Chemical Eng (68)</a:t>
                      </a:r>
                      <a:endParaRPr lang="en-MY" sz="1600" b="1" i="0" u="none" strike="noStrike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8890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MY" sz="1600" b="1" i="0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Mechanical Engineering (75)</a:t>
                      </a:r>
                      <a:endParaRPr lang="en-MY" sz="1600" b="1" i="0" u="none" strike="noStrike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8890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MY" sz="1600" b="1" i="0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Civil Engineering (84)</a:t>
                      </a:r>
                      <a:endParaRPr lang="en-MY" sz="1600" b="1" i="0" u="none" strike="noStrike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8890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MY" sz="1600" b="0" i="0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Material Engineering (111)</a:t>
                      </a:r>
                      <a:endParaRPr lang="en-MY" sz="1600" b="0" i="0" u="none" strike="noStrike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8890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MY" sz="1600" b="0" i="0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Electrical &amp; Electronics Engineering (160)</a:t>
                      </a:r>
                      <a:endParaRPr lang="en-MY" sz="1600" b="0" i="0" u="none" strike="noStrike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88900" indent="0" algn="l" fontAlgn="t"/>
                      <a:r>
                        <a:rPr lang="en-MY" sz="1600" b="0" i="0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Information &amp; Computing Science (296)</a:t>
                      </a:r>
                      <a:endParaRPr lang="en-MY" sz="1600" b="0" i="0" u="none" strike="noStrike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144" marR="7144" marT="9525" marB="0"/>
                </a:tc>
              </a:tr>
              <a:tr h="715875">
                <a:tc>
                  <a:txBody>
                    <a:bodyPr/>
                    <a:lstStyle/>
                    <a:p>
                      <a:pPr marL="88900" indent="0" algn="l" fontAlgn="t"/>
                      <a:r>
                        <a:rPr lang="en-MY" sz="1600" b="0" i="0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US World News</a:t>
                      </a:r>
                      <a:endParaRPr lang="en-MY" sz="1600" b="0" i="0" u="none" strike="noStrike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88900" indent="0" algn="l" fontAlgn="t"/>
                      <a:r>
                        <a:rPr lang="en-MY" sz="1600" b="0" i="0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Best Global University</a:t>
                      </a:r>
                      <a:r>
                        <a:rPr lang="en-MY" sz="1600" b="0" i="0" u="none" strike="noStrike" baseline="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endParaRPr lang="en-MY" sz="1600" b="0" i="0" u="none" strike="noStrike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indent="0" algn="l" fontAlgn="t"/>
                      <a:endParaRPr lang="en-MY" sz="1600" b="0" i="0" u="none" strike="noStrike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144" marR="7144" marT="9525" marB="0"/>
                </a:tc>
                <a:tc>
                  <a:txBody>
                    <a:bodyPr/>
                    <a:lstStyle/>
                    <a:p>
                      <a:pPr marL="88900" indent="0" algn="l" fontAlgn="t"/>
                      <a:r>
                        <a:rPr lang="en-MY" sz="1600" b="1" i="0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Engineering (50)</a:t>
                      </a:r>
                      <a:endParaRPr lang="en-MY" sz="1600" b="1" i="0" u="none" strike="noStrike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88900" indent="0" algn="l" fontAlgn="t"/>
                      <a:r>
                        <a:rPr lang="en-MY" sz="1600" b="0" i="0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Material Science (233), </a:t>
                      </a:r>
                      <a:endParaRPr lang="en-MY" sz="1600" b="0" i="0" u="none" strike="noStrike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88900" indent="0" algn="l" fontAlgn="t"/>
                      <a:r>
                        <a:rPr lang="en-MY" sz="1600" b="0" i="0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Chemistry (299)</a:t>
                      </a:r>
                      <a:endParaRPr lang="en-MY" sz="1600" b="0" i="0" u="none" strike="noStrike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88900" indent="0" algn="l" fontAlgn="t"/>
                      <a:r>
                        <a:rPr lang="en-MY" sz="1600" b="0" i="0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Computer Science (198)</a:t>
                      </a:r>
                      <a:endParaRPr lang="en-MY" sz="1600" b="0" i="0" u="none" strike="noStrike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144" marR="7144" marT="9525" marB="0"/>
                </a:tc>
              </a:tr>
              <a:tr h="1455727">
                <a:tc>
                  <a:txBody>
                    <a:bodyPr/>
                    <a:lstStyle/>
                    <a:p>
                      <a:pPr marL="88900" indent="0" algn="l" fontAlgn="t"/>
                      <a:r>
                        <a:rPr lang="en-MY" sz="1600" b="0" i="0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Shanghai Ranking's </a:t>
                      </a:r>
                      <a:endParaRPr lang="en-MY" sz="1600" b="0" i="0" u="none" strike="noStrike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88900" indent="0" algn="l" fontAlgn="t"/>
                      <a:r>
                        <a:rPr lang="en-MY" sz="1600" b="0" i="0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Global Ranking of Academic Subjects</a:t>
                      </a:r>
                      <a:endParaRPr lang="en-MY" sz="1600" b="0" i="0" u="none" strike="noStrike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144" marR="7144" marT="9525" marB="0"/>
                </a:tc>
                <a:tc>
                  <a:txBody>
                    <a:bodyPr/>
                    <a:lstStyle/>
                    <a:p>
                      <a:pPr marL="8890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MY" sz="1600" b="1" i="0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Chemical Eng (51-75),</a:t>
                      </a:r>
                      <a:endParaRPr lang="en-MY" sz="1600" b="1" i="0" u="none" strike="noStrike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88900" indent="0" algn="l" fontAlgn="t"/>
                      <a:r>
                        <a:rPr lang="en-MY" sz="1600" b="1" i="0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Water Resources (51-75)</a:t>
                      </a:r>
                      <a:endParaRPr lang="en-MY" sz="1600" b="1" i="0" u="none" strike="noStrike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88900" indent="0" algn="l" fontAlgn="t"/>
                      <a:r>
                        <a:rPr lang="en-MY" sz="1600" b="0" i="0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Instruments Science &amp; Technology (101-150), Mechanical Eng (151-200), </a:t>
                      </a:r>
                      <a:endParaRPr lang="en-MY" sz="1600" b="0" i="0" u="none" strike="noStrike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88900" indent="0" algn="l" fontAlgn="t"/>
                      <a:r>
                        <a:rPr lang="en-MY" sz="1600" b="0" i="0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Computer Sc &amp; Eng (301-400), </a:t>
                      </a:r>
                      <a:endParaRPr lang="en-MY" sz="1600" b="0" i="0" u="none" strike="noStrike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88900" indent="0" algn="l" fontAlgn="t"/>
                      <a:r>
                        <a:rPr lang="en-MY" sz="1600" b="0" i="0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Energy Sc &amp; Eng (301-400),</a:t>
                      </a:r>
                      <a:endParaRPr lang="en-MY" sz="1600" b="0" i="0" u="none" strike="noStrike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88900" indent="0" algn="l" fontAlgn="t"/>
                      <a:r>
                        <a:rPr lang="en-MY" sz="1600" b="0" i="0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Environmental Sc &amp; Eng (301-400),</a:t>
                      </a:r>
                      <a:endParaRPr lang="en-MY" sz="1600" b="0" i="0" u="none" strike="noStrike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144" marR="7144" marT="9525" marB="0"/>
                </a:tc>
              </a:tr>
              <a:tr h="497704">
                <a:tc>
                  <a:txBody>
                    <a:bodyPr/>
                    <a:lstStyle/>
                    <a:p>
                      <a:pPr marL="88900" indent="0" algn="l" fontAlgn="t"/>
                      <a:r>
                        <a:rPr lang="en-MY" sz="1600" b="0" i="0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Taiwan Ranking by subjects</a:t>
                      </a:r>
                      <a:endParaRPr lang="en-MY" sz="1600" b="0" i="0" u="none" strike="noStrike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144" marR="7144" marT="9525" marB="0"/>
                </a:tc>
                <a:tc>
                  <a:txBody>
                    <a:bodyPr/>
                    <a:lstStyle/>
                    <a:p>
                      <a:pPr marL="8890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MY" sz="1600" b="1" i="0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Chemical Eng (48)</a:t>
                      </a:r>
                      <a:endParaRPr lang="en-MY" sz="1600" b="1" i="0" u="none" strike="noStrike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88900" indent="0" algn="l" fontAlgn="t"/>
                      <a:r>
                        <a:rPr lang="en-MY" sz="1600" b="0" i="0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Civil Eng (145), </a:t>
                      </a:r>
                      <a:endParaRPr lang="en-MY" sz="1600" b="0" i="0" u="none" strike="noStrike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144" marR="7144" marT="9525" marB="0"/>
                </a:tc>
              </a:tr>
            </a:tbl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308" y="152486"/>
            <a:ext cx="6172200" cy="715962"/>
          </a:xfrm>
        </p:spPr>
        <p:txBody>
          <a:bodyPr>
            <a:normAutofit/>
          </a:bodyPr>
          <a:lstStyle/>
          <a:p>
            <a:pPr algn="l"/>
            <a:r>
              <a:rPr lang="en-MY" sz="3600" b="1" dirty="0">
                <a:solidFill>
                  <a:srgbClr val="C00000"/>
                </a:solidFill>
                <a:latin typeface="+mn-lt"/>
              </a:rPr>
              <a:t>Subject Rankings 2018</a:t>
            </a:r>
            <a:endParaRPr lang="en-MY" sz="36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6" name="Picture 24" descr="https://s3.amazonaws.com/piktochartv2-dev/v2/uploads/ec54ea0e-389c-456c-8390-ff3a332e46d5/f11a17906c0b850cbc48529f88dee47100e3b564_original.png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215" y="3308631"/>
            <a:ext cx="800863" cy="714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www.shanghairanking.com/image/ARWU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322" y="5029158"/>
            <a:ext cx="1523960" cy="512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AutoShape 2" descr="Image result for URAP Ranking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MY"/>
          </a:p>
        </p:txBody>
      </p:sp>
      <p:sp>
        <p:nvSpPr>
          <p:cNvPr id="7172" name="AutoShape 4" descr="Image result for URAP Ranking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MY"/>
          </a:p>
        </p:txBody>
      </p:sp>
      <p:pic>
        <p:nvPicPr>
          <p:cNvPr id="7173" name="Picture 5" descr="C:\Users\Toshiba\Desktop\downloa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220" y="2427856"/>
            <a:ext cx="1924062" cy="654181"/>
          </a:xfrm>
          <a:prstGeom prst="rect">
            <a:avLst/>
          </a:prstGeom>
          <a:noFill/>
        </p:spPr>
      </p:pic>
      <p:sp>
        <p:nvSpPr>
          <p:cNvPr id="3" name="Wave 2"/>
          <p:cNvSpPr/>
          <p:nvPr/>
        </p:nvSpPr>
        <p:spPr>
          <a:xfrm>
            <a:off x="7452320" y="1268760"/>
            <a:ext cx="914400" cy="914400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2000" dirty="0"/>
              <a:t>Top 50</a:t>
            </a:r>
            <a:endParaRPr lang="en-MY" sz="2000" dirty="0"/>
          </a:p>
        </p:txBody>
      </p:sp>
      <p:sp>
        <p:nvSpPr>
          <p:cNvPr id="12" name="Wave 11"/>
          <p:cNvSpPr/>
          <p:nvPr/>
        </p:nvSpPr>
        <p:spPr>
          <a:xfrm>
            <a:off x="7441002" y="5542129"/>
            <a:ext cx="914400" cy="914400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2000" dirty="0"/>
              <a:t>Top 50</a:t>
            </a:r>
            <a:endParaRPr lang="en-MY" sz="2000" dirty="0"/>
          </a:p>
        </p:txBody>
      </p:sp>
      <p:sp>
        <p:nvSpPr>
          <p:cNvPr id="13" name="Wave 12"/>
          <p:cNvSpPr/>
          <p:nvPr/>
        </p:nvSpPr>
        <p:spPr>
          <a:xfrm>
            <a:off x="7443374" y="3218770"/>
            <a:ext cx="914400" cy="914400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2000" dirty="0"/>
              <a:t>Top 50</a:t>
            </a:r>
            <a:endParaRPr lang="en-MY" sz="2000" dirty="0"/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089655" y="521366"/>
            <a:ext cx="2054225" cy="8223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171" name="Picture 2" descr="https://svn.apache.org/repos/asf/openoffice/symphony/trunk/main/extras/source/gallery/arrows/A46-TrendArrow-Orange-GoUp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550" y="2785980"/>
            <a:ext cx="13335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</p:pic>
      <p:pic>
        <p:nvPicPr>
          <p:cNvPr id="7172" name="Picture 2" descr="https://svn.apache.org/repos/asf/openoffice/symphony/trunk/main/extras/source/gallery/arrows/A46-TrendArrow-Orange-GoU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0" y="1582655"/>
            <a:ext cx="1379538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</p:pic>
      <p:pic>
        <p:nvPicPr>
          <p:cNvPr id="7174" name="Picture 2" descr="https://svn.apache.org/repos/asf/openoffice/symphony/trunk/main/extras/source/gallery/arrows/A46-TrendArrow-Orange-GoU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013" y="3081255"/>
            <a:ext cx="1562100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</p:pic>
      <p:sp>
        <p:nvSpPr>
          <p:cNvPr id="4" name="AutoShape 6" descr="https://upload.wikimedia.org/wikipedia/commons/7/74/Glass_button_blue.svg"/>
          <p:cNvSpPr>
            <a:spLocks noChangeAspect="1" noChangeArrowheads="1"/>
          </p:cNvSpPr>
          <p:nvPr/>
        </p:nvSpPr>
        <p:spPr bwMode="auto">
          <a:xfrm>
            <a:off x="155575" y="-1485900"/>
            <a:ext cx="3095625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ea typeface="MS PGothic" panose="020B0600070205080204" pitchFamily="34" charset="-128"/>
              <a:sym typeface="Calibri" panose="020F0502020204030204" pitchFamily="34" charset="0"/>
            </a:endParaRPr>
          </a:p>
        </p:txBody>
      </p:sp>
      <p:pic>
        <p:nvPicPr>
          <p:cNvPr id="7176" name="Picture 2" descr="https://svn.apache.org/repos/asf/openoffice/symphony/trunk/main/extras/source/gallery/arrows/A46-TrendArrow-Orange-GoU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75" y="5370430"/>
            <a:ext cx="1223963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</p:pic>
      <p:sp>
        <p:nvSpPr>
          <p:cNvPr id="17418" name="TextBox 5"/>
          <p:cNvSpPr>
            <a:spLocks noChangeArrowheads="1"/>
          </p:cNvSpPr>
          <p:nvPr/>
        </p:nvSpPr>
        <p:spPr bwMode="auto">
          <a:xfrm>
            <a:off x="125413" y="2146218"/>
            <a:ext cx="16764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b="1" dirty="0">
                <a:latin typeface="+mj-lt"/>
                <a:ea typeface="MS PGothic" panose="020B0600070205080204" pitchFamily="34" charset="-128"/>
                <a:sym typeface="Avenir Book" charset="0"/>
              </a:rPr>
              <a:t>Engineering and</a:t>
            </a:r>
            <a:endParaRPr lang="en-US" b="1" dirty="0">
              <a:latin typeface="+mj-lt"/>
              <a:ea typeface="MS PGothic" panose="020B0600070205080204" pitchFamily="34" charset="-128"/>
              <a:sym typeface="Avenir Book" charset="0"/>
            </a:endParaRPr>
          </a:p>
          <a:p>
            <a:pPr eaLnBrk="1" hangingPunct="1">
              <a:defRPr/>
            </a:pPr>
            <a:r>
              <a:rPr lang="en-US" b="1" dirty="0">
                <a:latin typeface="+mj-lt"/>
                <a:ea typeface="MS PGothic" panose="020B0600070205080204" pitchFamily="34" charset="-128"/>
                <a:sym typeface="Avenir Book" charset="0"/>
              </a:rPr>
              <a:t>Technology</a:t>
            </a:r>
            <a:endParaRPr lang="en-US" altLang="en-US" sz="2000" dirty="0">
              <a:latin typeface="+mj-lt"/>
              <a:ea typeface="MS PGothic" panose="020B0600070205080204" pitchFamily="34" charset="-128"/>
            </a:endParaRPr>
          </a:p>
        </p:txBody>
      </p:sp>
      <p:sp>
        <p:nvSpPr>
          <p:cNvPr id="17419" name="TextBox 26"/>
          <p:cNvSpPr>
            <a:spLocks noChangeArrowheads="1"/>
          </p:cNvSpPr>
          <p:nvPr/>
        </p:nvSpPr>
        <p:spPr bwMode="auto">
          <a:xfrm>
            <a:off x="92075" y="3759118"/>
            <a:ext cx="182086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b="1" dirty="0">
                <a:latin typeface="+mj-lt"/>
                <a:ea typeface="MS PGothic" panose="020B0600070205080204" pitchFamily="34" charset="-128"/>
                <a:sym typeface="Avenir Book" charset="0"/>
              </a:rPr>
              <a:t>Social Sciences and Management</a:t>
            </a:r>
            <a:endParaRPr lang="en-US" altLang="en-US" sz="2000" dirty="0">
              <a:latin typeface="+mj-lt"/>
              <a:ea typeface="MS PGothic" panose="020B0600070205080204" pitchFamily="34" charset="-128"/>
            </a:endParaRPr>
          </a:p>
        </p:txBody>
      </p:sp>
      <p:sp>
        <p:nvSpPr>
          <p:cNvPr id="17420" name="TextBox 26"/>
          <p:cNvSpPr>
            <a:spLocks noChangeArrowheads="1"/>
          </p:cNvSpPr>
          <p:nvPr/>
        </p:nvSpPr>
        <p:spPr bwMode="auto">
          <a:xfrm>
            <a:off x="136525" y="5071980"/>
            <a:ext cx="20288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b="1" dirty="0">
                <a:latin typeface="+mn-lt"/>
                <a:ea typeface="MS PGothic" panose="020B0600070205080204" pitchFamily="34" charset="-128"/>
                <a:sym typeface="Avenir Book" charset="0"/>
              </a:rPr>
              <a:t>Arts and Humanities</a:t>
            </a:r>
            <a:endParaRPr lang="en-US" b="1" dirty="0">
              <a:latin typeface="+mn-lt"/>
              <a:ea typeface="MS PGothic" panose="020B0600070205080204" pitchFamily="34" charset="-128"/>
              <a:sym typeface="Avenir Book" charset="0"/>
            </a:endParaRPr>
          </a:p>
        </p:txBody>
      </p:sp>
      <p:sp>
        <p:nvSpPr>
          <p:cNvPr id="7179" name="Rectangle 35"/>
          <p:cNvSpPr>
            <a:spLocks noChangeArrowheads="1"/>
          </p:cNvSpPr>
          <p:nvPr/>
        </p:nvSpPr>
        <p:spPr bwMode="auto">
          <a:xfrm>
            <a:off x="1554163" y="3682918"/>
            <a:ext cx="1539875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sym typeface="Calibri" panose="020F0502020204030204" pitchFamily="34" charset="0"/>
              </a:rPr>
              <a:t>2013</a:t>
            </a:r>
            <a:endParaRPr lang="en-US" altLang="en-US" sz="1800">
              <a:solidFill>
                <a:schemeClr val="bg1"/>
              </a:solidFill>
              <a:latin typeface="Arial" panose="020B0604020202020204" pitchFamily="34" charset="0"/>
              <a:ea typeface="MS PGothic" panose="020B0600070205080204" pitchFamily="34" charset="-128"/>
              <a:sym typeface="Calibri" panose="020F050202020403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sym typeface="Calibri" panose="020F0502020204030204" pitchFamily="34" charset="0"/>
              </a:rPr>
              <a:t>363</a:t>
            </a:r>
            <a:endParaRPr lang="en-US" altLang="en-US" sz="4800">
              <a:solidFill>
                <a:schemeClr val="bg1"/>
              </a:solidFill>
              <a:latin typeface="Arial" panose="020B0604020202020204" pitchFamily="34" charset="0"/>
              <a:ea typeface="MS PGothic" panose="020B0600070205080204" pitchFamily="34" charset="-128"/>
              <a:sym typeface="Calibri" panose="020F0502020204030204" pitchFamily="34" charset="0"/>
            </a:endParaRPr>
          </a:p>
        </p:txBody>
      </p:sp>
      <p:sp>
        <p:nvSpPr>
          <p:cNvPr id="7180" name="Rectangle 38"/>
          <p:cNvSpPr>
            <a:spLocks noChangeArrowheads="1"/>
          </p:cNvSpPr>
          <p:nvPr/>
        </p:nvSpPr>
        <p:spPr bwMode="auto">
          <a:xfrm>
            <a:off x="1835150" y="5567280"/>
            <a:ext cx="1539875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sym typeface="Calibri" panose="020F0502020204030204" pitchFamily="34" charset="0"/>
              </a:rPr>
              <a:t>2014</a:t>
            </a:r>
            <a:endParaRPr lang="en-US" altLang="en-US" sz="1800">
              <a:solidFill>
                <a:schemeClr val="bg1"/>
              </a:solidFill>
              <a:latin typeface="Arial" panose="020B0604020202020204" pitchFamily="34" charset="0"/>
              <a:ea typeface="MS PGothic" panose="020B0600070205080204" pitchFamily="34" charset="-128"/>
              <a:sym typeface="Calibri" panose="020F050202020403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sym typeface="Calibri" panose="020F0502020204030204" pitchFamily="34" charset="0"/>
              </a:rPr>
              <a:t>400+</a:t>
            </a:r>
            <a:endParaRPr lang="en-US" altLang="en-US" sz="4800">
              <a:solidFill>
                <a:schemeClr val="bg1"/>
              </a:solidFill>
              <a:latin typeface="Arial" panose="020B0604020202020204" pitchFamily="34" charset="0"/>
              <a:ea typeface="MS PGothic" panose="020B0600070205080204" pitchFamily="34" charset="-128"/>
              <a:sym typeface="Calibri" panose="020F0502020204030204" pitchFamily="34" charset="0"/>
            </a:endParaRPr>
          </a:p>
        </p:txBody>
      </p:sp>
      <p:grpSp>
        <p:nvGrpSpPr>
          <p:cNvPr id="7181" name="Group 1"/>
          <p:cNvGrpSpPr/>
          <p:nvPr/>
        </p:nvGrpSpPr>
        <p:grpSpPr bwMode="auto">
          <a:xfrm>
            <a:off x="1811228" y="2369166"/>
            <a:ext cx="1035050" cy="1031875"/>
            <a:chOff x="0" y="0"/>
            <a:chExt cx="1426092" cy="1410670"/>
          </a:xfrm>
        </p:grpSpPr>
        <p:grpSp>
          <p:nvGrpSpPr>
            <p:cNvPr id="7269" name="Gruppieren 19"/>
            <p:cNvGrpSpPr/>
            <p:nvPr/>
          </p:nvGrpSpPr>
          <p:grpSpPr bwMode="auto">
            <a:xfrm>
              <a:off x="0" y="0"/>
              <a:ext cx="1426092" cy="1410670"/>
              <a:chOff x="0" y="0"/>
              <a:chExt cx="1454337" cy="1454337"/>
            </a:xfrm>
          </p:grpSpPr>
          <p:sp>
            <p:nvSpPr>
              <p:cNvPr id="7271" name="Freeform 6"/>
              <p:cNvSpPr>
                <a:spLocks noEditPoints="1" noChangeArrowheads="1"/>
              </p:cNvSpPr>
              <p:nvPr/>
            </p:nvSpPr>
            <p:spPr bwMode="auto">
              <a:xfrm>
                <a:off x="0" y="0"/>
                <a:ext cx="1454337" cy="1454337"/>
              </a:xfrm>
              <a:custGeom>
                <a:avLst/>
                <a:gdLst>
                  <a:gd name="T0" fmla="*/ 2147483646 w 760"/>
                  <a:gd name="T1" fmla="*/ 0 h 760"/>
                  <a:gd name="T2" fmla="*/ 0 w 760"/>
                  <a:gd name="T3" fmla="*/ 2147483646 h 760"/>
                  <a:gd name="T4" fmla="*/ 2147483646 w 760"/>
                  <a:gd name="T5" fmla="*/ 2147483646 h 760"/>
                  <a:gd name="T6" fmla="*/ 2147483646 w 760"/>
                  <a:gd name="T7" fmla="*/ 2147483646 h 760"/>
                  <a:gd name="T8" fmla="*/ 2147483646 w 760"/>
                  <a:gd name="T9" fmla="*/ 0 h 760"/>
                  <a:gd name="T10" fmla="*/ 2147483646 w 760"/>
                  <a:gd name="T11" fmla="*/ 2147483646 h 760"/>
                  <a:gd name="T12" fmla="*/ 2147483646 w 760"/>
                  <a:gd name="T13" fmla="*/ 2147483646 h 760"/>
                  <a:gd name="T14" fmla="*/ 2147483646 w 760"/>
                  <a:gd name="T15" fmla="*/ 2147483646 h 760"/>
                  <a:gd name="T16" fmla="*/ 2147483646 w 760"/>
                  <a:gd name="T17" fmla="*/ 2147483646 h 760"/>
                  <a:gd name="T18" fmla="*/ 2147483646 w 760"/>
                  <a:gd name="T19" fmla="*/ 2147483646 h 76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60"/>
                  <a:gd name="T31" fmla="*/ 0 h 760"/>
                  <a:gd name="T32" fmla="*/ 760 w 760"/>
                  <a:gd name="T33" fmla="*/ 760 h 76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60" h="760">
                    <a:moveTo>
                      <a:pt x="380" y="0"/>
                    </a:moveTo>
                    <a:cubicBezTo>
                      <a:pt x="170" y="0"/>
                      <a:pt x="0" y="170"/>
                      <a:pt x="0" y="380"/>
                    </a:cubicBezTo>
                    <a:cubicBezTo>
                      <a:pt x="0" y="590"/>
                      <a:pt x="170" y="760"/>
                      <a:pt x="380" y="760"/>
                    </a:cubicBezTo>
                    <a:cubicBezTo>
                      <a:pt x="590" y="760"/>
                      <a:pt x="760" y="590"/>
                      <a:pt x="760" y="380"/>
                    </a:cubicBezTo>
                    <a:cubicBezTo>
                      <a:pt x="760" y="170"/>
                      <a:pt x="590" y="0"/>
                      <a:pt x="380" y="0"/>
                    </a:cubicBezTo>
                    <a:close/>
                    <a:moveTo>
                      <a:pt x="380" y="673"/>
                    </a:moveTo>
                    <a:cubicBezTo>
                      <a:pt x="219" y="673"/>
                      <a:pt x="88" y="542"/>
                      <a:pt x="88" y="380"/>
                    </a:cubicBezTo>
                    <a:cubicBezTo>
                      <a:pt x="88" y="218"/>
                      <a:pt x="219" y="87"/>
                      <a:pt x="380" y="87"/>
                    </a:cubicBezTo>
                    <a:cubicBezTo>
                      <a:pt x="542" y="87"/>
                      <a:pt x="673" y="218"/>
                      <a:pt x="673" y="380"/>
                    </a:cubicBezTo>
                    <a:cubicBezTo>
                      <a:pt x="673" y="542"/>
                      <a:pt x="542" y="673"/>
                      <a:pt x="380" y="673"/>
                    </a:cubicBezTo>
                    <a:close/>
                  </a:path>
                </a:pathLst>
              </a:custGeom>
              <a:solidFill>
                <a:srgbClr val="98480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7272" name="Oval 7"/>
              <p:cNvSpPr>
                <a:spLocks noChangeArrowheads="1"/>
              </p:cNvSpPr>
              <p:nvPr/>
            </p:nvSpPr>
            <p:spPr bwMode="auto">
              <a:xfrm>
                <a:off x="173726" y="174000"/>
                <a:ext cx="1119718" cy="1122149"/>
              </a:xfrm>
              <a:prstGeom prst="ellipse">
                <a:avLst/>
              </a:prstGeom>
              <a:solidFill>
                <a:srgbClr val="D9D9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2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sym typeface="Calibri" panose="020F0502020204030204" pitchFamily="34" charset="0"/>
                </a:endParaRPr>
              </a:p>
            </p:txBody>
          </p:sp>
          <p:sp>
            <p:nvSpPr>
              <p:cNvPr id="7273" name="Textfeld 27"/>
              <p:cNvSpPr>
                <a:spLocks noChangeArrowheads="1"/>
              </p:cNvSpPr>
              <p:nvPr/>
            </p:nvSpPr>
            <p:spPr bwMode="auto">
              <a:xfrm>
                <a:off x="127741" y="278707"/>
                <a:ext cx="1127612" cy="5100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2000" b="1">
                    <a:solidFill>
                      <a:srgbClr val="974806"/>
                    </a:solidFill>
                    <a:latin typeface="Avenir Book"/>
                    <a:ea typeface="MS PGothic" panose="020B0600070205080204" pitchFamily="34" charset="-128"/>
                    <a:sym typeface="Avenir Book"/>
                  </a:rPr>
                  <a:t>#256</a:t>
                </a:r>
                <a:endParaRPr lang="en-US" altLang="en-US" sz="2000" b="1">
                  <a:solidFill>
                    <a:srgbClr val="974806"/>
                  </a:solidFill>
                  <a:latin typeface="Avenir Book"/>
                  <a:ea typeface="MS PGothic" panose="020B0600070205080204" pitchFamily="34" charset="-128"/>
                  <a:sym typeface="Avenir Book"/>
                </a:endParaRPr>
              </a:p>
            </p:txBody>
          </p:sp>
        </p:grpSp>
        <p:sp>
          <p:nvSpPr>
            <p:cNvPr id="7270" name="Textfeld 27"/>
            <p:cNvSpPr>
              <a:spLocks noChangeArrowheads="1"/>
            </p:cNvSpPr>
            <p:nvPr/>
          </p:nvSpPr>
          <p:spPr bwMode="auto">
            <a:xfrm>
              <a:off x="252214" y="791039"/>
              <a:ext cx="917846" cy="380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 b="1">
                  <a:solidFill>
                    <a:srgbClr val="7F7F7F"/>
                  </a:solidFill>
                  <a:latin typeface="Avenir Book"/>
                  <a:ea typeface="MS PGothic" panose="020B0600070205080204" pitchFamily="34" charset="-128"/>
                  <a:sym typeface="Avenir Book"/>
                </a:rPr>
                <a:t>2014</a:t>
              </a:r>
              <a:endParaRPr lang="en-US" altLang="en-US" sz="1400" b="1">
                <a:solidFill>
                  <a:srgbClr val="7F7F7F"/>
                </a:solidFill>
                <a:latin typeface="Avenir Book"/>
                <a:ea typeface="MS PGothic" panose="020B0600070205080204" pitchFamily="34" charset="-128"/>
                <a:sym typeface="Avenir Book"/>
              </a:endParaRPr>
            </a:p>
          </p:txBody>
        </p:sp>
      </p:grpSp>
      <p:grpSp>
        <p:nvGrpSpPr>
          <p:cNvPr id="7182" name="Group 52"/>
          <p:cNvGrpSpPr/>
          <p:nvPr/>
        </p:nvGrpSpPr>
        <p:grpSpPr bwMode="auto">
          <a:xfrm>
            <a:off x="3048040" y="1828792"/>
            <a:ext cx="1087297" cy="1093739"/>
            <a:chOff x="0" y="0"/>
            <a:chExt cx="1426092" cy="1410670"/>
          </a:xfrm>
        </p:grpSpPr>
        <p:grpSp>
          <p:nvGrpSpPr>
            <p:cNvPr id="7264" name="Gruppieren 19"/>
            <p:cNvGrpSpPr/>
            <p:nvPr/>
          </p:nvGrpSpPr>
          <p:grpSpPr bwMode="auto">
            <a:xfrm>
              <a:off x="0" y="0"/>
              <a:ext cx="1426092" cy="1410670"/>
              <a:chOff x="0" y="0"/>
              <a:chExt cx="1454337" cy="1454337"/>
            </a:xfrm>
          </p:grpSpPr>
          <p:sp>
            <p:nvSpPr>
              <p:cNvPr id="7266" name="Freeform 6"/>
              <p:cNvSpPr>
                <a:spLocks noEditPoints="1" noChangeArrowheads="1"/>
              </p:cNvSpPr>
              <p:nvPr/>
            </p:nvSpPr>
            <p:spPr bwMode="auto">
              <a:xfrm>
                <a:off x="0" y="0"/>
                <a:ext cx="1454337" cy="1454337"/>
              </a:xfrm>
              <a:custGeom>
                <a:avLst/>
                <a:gdLst>
                  <a:gd name="T0" fmla="*/ 2147483646 w 760"/>
                  <a:gd name="T1" fmla="*/ 0 h 760"/>
                  <a:gd name="T2" fmla="*/ 0 w 760"/>
                  <a:gd name="T3" fmla="*/ 2147483646 h 760"/>
                  <a:gd name="T4" fmla="*/ 2147483646 w 760"/>
                  <a:gd name="T5" fmla="*/ 2147483646 h 760"/>
                  <a:gd name="T6" fmla="*/ 2147483646 w 760"/>
                  <a:gd name="T7" fmla="*/ 2147483646 h 760"/>
                  <a:gd name="T8" fmla="*/ 2147483646 w 760"/>
                  <a:gd name="T9" fmla="*/ 0 h 760"/>
                  <a:gd name="T10" fmla="*/ 2147483646 w 760"/>
                  <a:gd name="T11" fmla="*/ 2147483646 h 760"/>
                  <a:gd name="T12" fmla="*/ 2147483646 w 760"/>
                  <a:gd name="T13" fmla="*/ 2147483646 h 760"/>
                  <a:gd name="T14" fmla="*/ 2147483646 w 760"/>
                  <a:gd name="T15" fmla="*/ 2147483646 h 760"/>
                  <a:gd name="T16" fmla="*/ 2147483646 w 760"/>
                  <a:gd name="T17" fmla="*/ 2147483646 h 760"/>
                  <a:gd name="T18" fmla="*/ 2147483646 w 760"/>
                  <a:gd name="T19" fmla="*/ 2147483646 h 76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60"/>
                  <a:gd name="T31" fmla="*/ 0 h 760"/>
                  <a:gd name="T32" fmla="*/ 760 w 760"/>
                  <a:gd name="T33" fmla="*/ 760 h 76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60" h="760">
                    <a:moveTo>
                      <a:pt x="380" y="0"/>
                    </a:moveTo>
                    <a:cubicBezTo>
                      <a:pt x="170" y="0"/>
                      <a:pt x="0" y="170"/>
                      <a:pt x="0" y="380"/>
                    </a:cubicBezTo>
                    <a:cubicBezTo>
                      <a:pt x="0" y="590"/>
                      <a:pt x="170" y="760"/>
                      <a:pt x="380" y="760"/>
                    </a:cubicBezTo>
                    <a:cubicBezTo>
                      <a:pt x="590" y="760"/>
                      <a:pt x="760" y="590"/>
                      <a:pt x="760" y="380"/>
                    </a:cubicBezTo>
                    <a:cubicBezTo>
                      <a:pt x="760" y="170"/>
                      <a:pt x="590" y="0"/>
                      <a:pt x="380" y="0"/>
                    </a:cubicBezTo>
                    <a:close/>
                    <a:moveTo>
                      <a:pt x="380" y="673"/>
                    </a:moveTo>
                    <a:cubicBezTo>
                      <a:pt x="219" y="673"/>
                      <a:pt x="88" y="542"/>
                      <a:pt x="88" y="380"/>
                    </a:cubicBezTo>
                    <a:cubicBezTo>
                      <a:pt x="88" y="218"/>
                      <a:pt x="219" y="87"/>
                      <a:pt x="380" y="87"/>
                    </a:cubicBezTo>
                    <a:cubicBezTo>
                      <a:pt x="542" y="87"/>
                      <a:pt x="673" y="218"/>
                      <a:pt x="673" y="380"/>
                    </a:cubicBezTo>
                    <a:cubicBezTo>
                      <a:pt x="673" y="542"/>
                      <a:pt x="542" y="673"/>
                      <a:pt x="380" y="673"/>
                    </a:cubicBezTo>
                    <a:close/>
                  </a:path>
                </a:pathLst>
              </a:custGeom>
              <a:solidFill>
                <a:srgbClr val="974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7267" name="Oval 7"/>
              <p:cNvSpPr>
                <a:spLocks noChangeArrowheads="1"/>
              </p:cNvSpPr>
              <p:nvPr/>
            </p:nvSpPr>
            <p:spPr bwMode="auto">
              <a:xfrm>
                <a:off x="173726" y="174000"/>
                <a:ext cx="1119718" cy="1122149"/>
              </a:xfrm>
              <a:prstGeom prst="ellipse">
                <a:avLst/>
              </a:prstGeom>
              <a:solidFill>
                <a:srgbClr val="D9D9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2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sym typeface="Calibri" panose="020F0502020204030204" pitchFamily="34" charset="0"/>
                </a:endParaRPr>
              </a:p>
            </p:txBody>
          </p:sp>
          <p:sp>
            <p:nvSpPr>
              <p:cNvPr id="7268" name="Textfeld 27"/>
              <p:cNvSpPr>
                <a:spLocks noChangeArrowheads="1"/>
              </p:cNvSpPr>
              <p:nvPr/>
            </p:nvSpPr>
            <p:spPr bwMode="auto">
              <a:xfrm>
                <a:off x="127741" y="291800"/>
                <a:ext cx="1127613" cy="468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2000" b="1">
                    <a:solidFill>
                      <a:srgbClr val="974806"/>
                    </a:solidFill>
                    <a:latin typeface="Avenir Book"/>
                    <a:ea typeface="MS PGothic" panose="020B0600070205080204" pitchFamily="34" charset="-128"/>
                    <a:sym typeface="Avenir Book"/>
                  </a:rPr>
                  <a:t>#134</a:t>
                </a:r>
                <a:endParaRPr lang="en-US" altLang="en-US" sz="2000" b="1">
                  <a:solidFill>
                    <a:srgbClr val="974806"/>
                  </a:solidFill>
                  <a:latin typeface="Avenir Book"/>
                  <a:ea typeface="MS PGothic" panose="020B0600070205080204" pitchFamily="34" charset="-128"/>
                  <a:sym typeface="Avenir Book"/>
                </a:endParaRPr>
              </a:p>
            </p:txBody>
          </p:sp>
        </p:grpSp>
        <p:sp>
          <p:nvSpPr>
            <p:cNvPr id="7265" name="Textfeld 27"/>
            <p:cNvSpPr>
              <a:spLocks noChangeArrowheads="1"/>
            </p:cNvSpPr>
            <p:nvPr/>
          </p:nvSpPr>
          <p:spPr bwMode="auto">
            <a:xfrm>
              <a:off x="252214" y="791039"/>
              <a:ext cx="917846" cy="349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 b="1">
                  <a:solidFill>
                    <a:srgbClr val="7F7F7F"/>
                  </a:solidFill>
                  <a:latin typeface="Avenir Book"/>
                  <a:ea typeface="MS PGothic" panose="020B0600070205080204" pitchFamily="34" charset="-128"/>
                  <a:sym typeface="Avenir Book"/>
                </a:rPr>
                <a:t>2015</a:t>
              </a:r>
              <a:endParaRPr lang="en-US" altLang="en-US" sz="1400" b="1">
                <a:solidFill>
                  <a:srgbClr val="7F7F7F"/>
                </a:solidFill>
                <a:latin typeface="Avenir Book"/>
                <a:ea typeface="MS PGothic" panose="020B0600070205080204" pitchFamily="34" charset="-128"/>
                <a:sym typeface="Avenir Book"/>
              </a:endParaRPr>
            </a:p>
          </p:txBody>
        </p:sp>
      </p:grpSp>
      <p:grpSp>
        <p:nvGrpSpPr>
          <p:cNvPr id="7183" name="Group 58"/>
          <p:cNvGrpSpPr/>
          <p:nvPr/>
        </p:nvGrpSpPr>
        <p:grpSpPr bwMode="auto">
          <a:xfrm>
            <a:off x="4365625" y="1385805"/>
            <a:ext cx="1050925" cy="1063625"/>
            <a:chOff x="0" y="0"/>
            <a:chExt cx="1426092" cy="1410670"/>
          </a:xfrm>
        </p:grpSpPr>
        <p:grpSp>
          <p:nvGrpSpPr>
            <p:cNvPr id="7259" name="Gruppieren 19"/>
            <p:cNvGrpSpPr/>
            <p:nvPr/>
          </p:nvGrpSpPr>
          <p:grpSpPr bwMode="auto">
            <a:xfrm>
              <a:off x="0" y="0"/>
              <a:ext cx="1426092" cy="1410670"/>
              <a:chOff x="0" y="0"/>
              <a:chExt cx="1454337" cy="1454337"/>
            </a:xfrm>
          </p:grpSpPr>
          <p:sp>
            <p:nvSpPr>
              <p:cNvPr id="7261" name="Freeform 6"/>
              <p:cNvSpPr>
                <a:spLocks noEditPoints="1" noChangeArrowheads="1"/>
              </p:cNvSpPr>
              <p:nvPr/>
            </p:nvSpPr>
            <p:spPr bwMode="auto">
              <a:xfrm>
                <a:off x="0" y="0"/>
                <a:ext cx="1454337" cy="1454337"/>
              </a:xfrm>
              <a:custGeom>
                <a:avLst/>
                <a:gdLst>
                  <a:gd name="T0" fmla="*/ 2147483646 w 760"/>
                  <a:gd name="T1" fmla="*/ 0 h 760"/>
                  <a:gd name="T2" fmla="*/ 0 w 760"/>
                  <a:gd name="T3" fmla="*/ 2147483646 h 760"/>
                  <a:gd name="T4" fmla="*/ 2147483646 w 760"/>
                  <a:gd name="T5" fmla="*/ 2147483646 h 760"/>
                  <a:gd name="T6" fmla="*/ 2147483646 w 760"/>
                  <a:gd name="T7" fmla="*/ 2147483646 h 760"/>
                  <a:gd name="T8" fmla="*/ 2147483646 w 760"/>
                  <a:gd name="T9" fmla="*/ 0 h 760"/>
                  <a:gd name="T10" fmla="*/ 2147483646 w 760"/>
                  <a:gd name="T11" fmla="*/ 2147483646 h 760"/>
                  <a:gd name="T12" fmla="*/ 2147483646 w 760"/>
                  <a:gd name="T13" fmla="*/ 2147483646 h 760"/>
                  <a:gd name="T14" fmla="*/ 2147483646 w 760"/>
                  <a:gd name="T15" fmla="*/ 2147483646 h 760"/>
                  <a:gd name="T16" fmla="*/ 2147483646 w 760"/>
                  <a:gd name="T17" fmla="*/ 2147483646 h 760"/>
                  <a:gd name="T18" fmla="*/ 2147483646 w 760"/>
                  <a:gd name="T19" fmla="*/ 2147483646 h 76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60"/>
                  <a:gd name="T31" fmla="*/ 0 h 760"/>
                  <a:gd name="T32" fmla="*/ 760 w 760"/>
                  <a:gd name="T33" fmla="*/ 760 h 76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60" h="760">
                    <a:moveTo>
                      <a:pt x="380" y="0"/>
                    </a:moveTo>
                    <a:cubicBezTo>
                      <a:pt x="170" y="0"/>
                      <a:pt x="0" y="170"/>
                      <a:pt x="0" y="380"/>
                    </a:cubicBezTo>
                    <a:cubicBezTo>
                      <a:pt x="0" y="590"/>
                      <a:pt x="170" y="760"/>
                      <a:pt x="380" y="760"/>
                    </a:cubicBezTo>
                    <a:cubicBezTo>
                      <a:pt x="590" y="760"/>
                      <a:pt x="760" y="590"/>
                      <a:pt x="760" y="380"/>
                    </a:cubicBezTo>
                    <a:cubicBezTo>
                      <a:pt x="760" y="170"/>
                      <a:pt x="590" y="0"/>
                      <a:pt x="380" y="0"/>
                    </a:cubicBezTo>
                    <a:close/>
                    <a:moveTo>
                      <a:pt x="380" y="673"/>
                    </a:moveTo>
                    <a:cubicBezTo>
                      <a:pt x="219" y="673"/>
                      <a:pt x="88" y="542"/>
                      <a:pt x="88" y="380"/>
                    </a:cubicBezTo>
                    <a:cubicBezTo>
                      <a:pt x="88" y="218"/>
                      <a:pt x="219" y="87"/>
                      <a:pt x="380" y="87"/>
                    </a:cubicBezTo>
                    <a:cubicBezTo>
                      <a:pt x="542" y="87"/>
                      <a:pt x="673" y="218"/>
                      <a:pt x="673" y="380"/>
                    </a:cubicBezTo>
                    <a:cubicBezTo>
                      <a:pt x="673" y="542"/>
                      <a:pt x="542" y="673"/>
                      <a:pt x="380" y="673"/>
                    </a:cubicBezTo>
                    <a:close/>
                  </a:path>
                </a:pathLst>
              </a:custGeom>
              <a:solidFill>
                <a:srgbClr val="98480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7262" name="Oval 7"/>
              <p:cNvSpPr>
                <a:spLocks noChangeArrowheads="1"/>
              </p:cNvSpPr>
              <p:nvPr/>
            </p:nvSpPr>
            <p:spPr bwMode="auto">
              <a:xfrm>
                <a:off x="173726" y="174000"/>
                <a:ext cx="1119718" cy="1122149"/>
              </a:xfrm>
              <a:prstGeom prst="ellipse">
                <a:avLst/>
              </a:prstGeom>
              <a:solidFill>
                <a:srgbClr val="D9D9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2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sym typeface="Calibri" panose="020F0502020204030204" pitchFamily="34" charset="0"/>
                </a:endParaRPr>
              </a:p>
            </p:txBody>
          </p:sp>
          <p:sp>
            <p:nvSpPr>
              <p:cNvPr id="7263" name="Textfeld 27"/>
              <p:cNvSpPr>
                <a:spLocks noChangeArrowheads="1"/>
              </p:cNvSpPr>
              <p:nvPr/>
            </p:nvSpPr>
            <p:spPr bwMode="auto">
              <a:xfrm>
                <a:off x="153644" y="278707"/>
                <a:ext cx="1127612" cy="5374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2000" b="1">
                    <a:solidFill>
                      <a:srgbClr val="974806"/>
                    </a:solidFill>
                    <a:latin typeface="Avenir Book"/>
                    <a:ea typeface="MS PGothic" panose="020B0600070205080204" pitchFamily="34" charset="-128"/>
                    <a:sym typeface="Avenir Book"/>
                  </a:rPr>
                  <a:t>#100</a:t>
                </a:r>
                <a:endParaRPr lang="en-US" altLang="en-US" sz="2000" b="1">
                  <a:solidFill>
                    <a:srgbClr val="974806"/>
                  </a:solidFill>
                  <a:latin typeface="Avenir Book"/>
                  <a:ea typeface="MS PGothic" panose="020B0600070205080204" pitchFamily="34" charset="-128"/>
                  <a:sym typeface="Avenir Book"/>
                </a:endParaRPr>
              </a:p>
            </p:txBody>
          </p:sp>
        </p:grpSp>
        <p:sp>
          <p:nvSpPr>
            <p:cNvPr id="7260" name="Textfeld 27"/>
            <p:cNvSpPr>
              <a:spLocks noChangeArrowheads="1"/>
            </p:cNvSpPr>
            <p:nvPr/>
          </p:nvSpPr>
          <p:spPr bwMode="auto">
            <a:xfrm>
              <a:off x="252214" y="791037"/>
              <a:ext cx="917846" cy="4010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 b="1">
                  <a:solidFill>
                    <a:srgbClr val="7F7F7F"/>
                  </a:solidFill>
                  <a:latin typeface="Avenir Book"/>
                  <a:ea typeface="MS PGothic" panose="020B0600070205080204" pitchFamily="34" charset="-128"/>
                  <a:sym typeface="Avenir Book"/>
                </a:rPr>
                <a:t>2016</a:t>
              </a:r>
              <a:endParaRPr lang="en-US" altLang="en-US" sz="1400" b="1">
                <a:solidFill>
                  <a:srgbClr val="7F7F7F"/>
                </a:solidFill>
                <a:latin typeface="Avenir Book"/>
                <a:ea typeface="MS PGothic" panose="020B0600070205080204" pitchFamily="34" charset="-128"/>
                <a:sym typeface="Avenir Book"/>
              </a:endParaRPr>
            </a:p>
          </p:txBody>
        </p:sp>
      </p:grpSp>
      <p:grpSp>
        <p:nvGrpSpPr>
          <p:cNvPr id="7185" name="Group 64"/>
          <p:cNvGrpSpPr/>
          <p:nvPr/>
        </p:nvGrpSpPr>
        <p:grpSpPr bwMode="auto">
          <a:xfrm>
            <a:off x="1824831" y="3800196"/>
            <a:ext cx="963613" cy="990600"/>
            <a:chOff x="0" y="0"/>
            <a:chExt cx="1426092" cy="1410670"/>
          </a:xfrm>
        </p:grpSpPr>
        <p:grpSp>
          <p:nvGrpSpPr>
            <p:cNvPr id="7254" name="Gruppieren 19"/>
            <p:cNvGrpSpPr/>
            <p:nvPr/>
          </p:nvGrpSpPr>
          <p:grpSpPr bwMode="auto">
            <a:xfrm>
              <a:off x="0" y="0"/>
              <a:ext cx="1426092" cy="1410670"/>
              <a:chOff x="0" y="0"/>
              <a:chExt cx="1454337" cy="1454337"/>
            </a:xfrm>
          </p:grpSpPr>
          <p:sp>
            <p:nvSpPr>
              <p:cNvPr id="7256" name="Freeform 6"/>
              <p:cNvSpPr>
                <a:spLocks noEditPoints="1" noChangeArrowheads="1"/>
              </p:cNvSpPr>
              <p:nvPr/>
            </p:nvSpPr>
            <p:spPr bwMode="auto">
              <a:xfrm>
                <a:off x="0" y="0"/>
                <a:ext cx="1454337" cy="1454337"/>
              </a:xfrm>
              <a:custGeom>
                <a:avLst/>
                <a:gdLst>
                  <a:gd name="T0" fmla="*/ 2147483646 w 760"/>
                  <a:gd name="T1" fmla="*/ 0 h 760"/>
                  <a:gd name="T2" fmla="*/ 0 w 760"/>
                  <a:gd name="T3" fmla="*/ 2147483646 h 760"/>
                  <a:gd name="T4" fmla="*/ 2147483646 w 760"/>
                  <a:gd name="T5" fmla="*/ 2147483646 h 760"/>
                  <a:gd name="T6" fmla="*/ 2147483646 w 760"/>
                  <a:gd name="T7" fmla="*/ 2147483646 h 760"/>
                  <a:gd name="T8" fmla="*/ 2147483646 w 760"/>
                  <a:gd name="T9" fmla="*/ 0 h 760"/>
                  <a:gd name="T10" fmla="*/ 2147483646 w 760"/>
                  <a:gd name="T11" fmla="*/ 2147483646 h 760"/>
                  <a:gd name="T12" fmla="*/ 2147483646 w 760"/>
                  <a:gd name="T13" fmla="*/ 2147483646 h 760"/>
                  <a:gd name="T14" fmla="*/ 2147483646 w 760"/>
                  <a:gd name="T15" fmla="*/ 2147483646 h 760"/>
                  <a:gd name="T16" fmla="*/ 2147483646 w 760"/>
                  <a:gd name="T17" fmla="*/ 2147483646 h 760"/>
                  <a:gd name="T18" fmla="*/ 2147483646 w 760"/>
                  <a:gd name="T19" fmla="*/ 2147483646 h 76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60"/>
                  <a:gd name="T31" fmla="*/ 0 h 760"/>
                  <a:gd name="T32" fmla="*/ 760 w 760"/>
                  <a:gd name="T33" fmla="*/ 760 h 76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60" h="760">
                    <a:moveTo>
                      <a:pt x="380" y="0"/>
                    </a:moveTo>
                    <a:cubicBezTo>
                      <a:pt x="170" y="0"/>
                      <a:pt x="0" y="170"/>
                      <a:pt x="0" y="380"/>
                    </a:cubicBezTo>
                    <a:cubicBezTo>
                      <a:pt x="0" y="590"/>
                      <a:pt x="170" y="760"/>
                      <a:pt x="380" y="760"/>
                    </a:cubicBezTo>
                    <a:cubicBezTo>
                      <a:pt x="590" y="760"/>
                      <a:pt x="760" y="590"/>
                      <a:pt x="760" y="380"/>
                    </a:cubicBezTo>
                    <a:cubicBezTo>
                      <a:pt x="760" y="170"/>
                      <a:pt x="590" y="0"/>
                      <a:pt x="380" y="0"/>
                    </a:cubicBezTo>
                    <a:close/>
                    <a:moveTo>
                      <a:pt x="380" y="673"/>
                    </a:moveTo>
                    <a:cubicBezTo>
                      <a:pt x="219" y="673"/>
                      <a:pt x="88" y="542"/>
                      <a:pt x="88" y="380"/>
                    </a:cubicBezTo>
                    <a:cubicBezTo>
                      <a:pt x="88" y="218"/>
                      <a:pt x="219" y="87"/>
                      <a:pt x="380" y="87"/>
                    </a:cubicBezTo>
                    <a:cubicBezTo>
                      <a:pt x="542" y="87"/>
                      <a:pt x="673" y="218"/>
                      <a:pt x="673" y="380"/>
                    </a:cubicBezTo>
                    <a:cubicBezTo>
                      <a:pt x="673" y="542"/>
                      <a:pt x="542" y="673"/>
                      <a:pt x="380" y="673"/>
                    </a:cubicBezTo>
                    <a:close/>
                  </a:path>
                </a:pathLst>
              </a:custGeom>
              <a:solidFill>
                <a:srgbClr val="E36C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7257" name="Oval 7"/>
              <p:cNvSpPr>
                <a:spLocks noChangeArrowheads="1"/>
              </p:cNvSpPr>
              <p:nvPr/>
            </p:nvSpPr>
            <p:spPr bwMode="auto">
              <a:xfrm>
                <a:off x="173726" y="174000"/>
                <a:ext cx="1119718" cy="1122149"/>
              </a:xfrm>
              <a:prstGeom prst="ellipse">
                <a:avLst/>
              </a:prstGeom>
              <a:solidFill>
                <a:srgbClr val="D9D9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1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sym typeface="Calibri" panose="020F0502020204030204" pitchFamily="34" charset="0"/>
                </a:endParaRPr>
              </a:p>
            </p:txBody>
          </p:sp>
          <p:sp>
            <p:nvSpPr>
              <p:cNvPr id="7258" name="Textfeld 27"/>
              <p:cNvSpPr>
                <a:spLocks noChangeArrowheads="1"/>
              </p:cNvSpPr>
              <p:nvPr/>
            </p:nvSpPr>
            <p:spPr bwMode="auto">
              <a:xfrm>
                <a:off x="127740" y="265614"/>
                <a:ext cx="1127613" cy="5108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rgbClr val="E36C09"/>
                    </a:solidFill>
                    <a:latin typeface="Avenir Book"/>
                    <a:ea typeface="MS PGothic" panose="020B0600070205080204" pitchFamily="34" charset="-128"/>
                    <a:sym typeface="Avenir Book"/>
                  </a:rPr>
                  <a:t>#363</a:t>
                </a:r>
                <a:endParaRPr lang="en-US" altLang="en-US" sz="1800" b="1">
                  <a:solidFill>
                    <a:srgbClr val="E36C09"/>
                  </a:solidFill>
                  <a:latin typeface="Avenir Book"/>
                  <a:ea typeface="MS PGothic" panose="020B0600070205080204" pitchFamily="34" charset="-128"/>
                  <a:sym typeface="Avenir Book"/>
                </a:endParaRPr>
              </a:p>
            </p:txBody>
          </p:sp>
        </p:grpSp>
        <p:sp>
          <p:nvSpPr>
            <p:cNvPr id="7255" name="Textfeld 27"/>
            <p:cNvSpPr>
              <a:spLocks noChangeArrowheads="1"/>
            </p:cNvSpPr>
            <p:nvPr/>
          </p:nvSpPr>
          <p:spPr bwMode="auto">
            <a:xfrm>
              <a:off x="252214" y="791039"/>
              <a:ext cx="917847" cy="394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200" b="1">
                  <a:solidFill>
                    <a:srgbClr val="7F7F7F"/>
                  </a:solidFill>
                  <a:latin typeface="Avenir Book"/>
                  <a:ea typeface="MS PGothic" panose="020B0600070205080204" pitchFamily="34" charset="-128"/>
                  <a:sym typeface="Avenir Book"/>
                </a:rPr>
                <a:t>2014</a:t>
              </a:r>
              <a:endParaRPr lang="en-US" altLang="en-US" sz="1200" b="1">
                <a:solidFill>
                  <a:srgbClr val="7F7F7F"/>
                </a:solidFill>
                <a:latin typeface="Avenir Book"/>
                <a:ea typeface="MS PGothic" panose="020B0600070205080204" pitchFamily="34" charset="-128"/>
                <a:sym typeface="Avenir Book"/>
              </a:endParaRPr>
            </a:p>
          </p:txBody>
        </p:sp>
      </p:grpSp>
      <p:grpSp>
        <p:nvGrpSpPr>
          <p:cNvPr id="7186" name="Group 70"/>
          <p:cNvGrpSpPr/>
          <p:nvPr/>
        </p:nvGrpSpPr>
        <p:grpSpPr bwMode="auto">
          <a:xfrm>
            <a:off x="3151691" y="3421711"/>
            <a:ext cx="1059646" cy="1027113"/>
            <a:chOff x="0" y="0"/>
            <a:chExt cx="1426092" cy="1410670"/>
          </a:xfrm>
        </p:grpSpPr>
        <p:grpSp>
          <p:nvGrpSpPr>
            <p:cNvPr id="7249" name="Gruppieren 19"/>
            <p:cNvGrpSpPr/>
            <p:nvPr/>
          </p:nvGrpSpPr>
          <p:grpSpPr bwMode="auto">
            <a:xfrm>
              <a:off x="0" y="0"/>
              <a:ext cx="1426092" cy="1410670"/>
              <a:chOff x="0" y="0"/>
              <a:chExt cx="1454337" cy="1454337"/>
            </a:xfrm>
          </p:grpSpPr>
          <p:sp>
            <p:nvSpPr>
              <p:cNvPr id="7251" name="Freeform 6"/>
              <p:cNvSpPr>
                <a:spLocks noEditPoints="1" noChangeArrowheads="1"/>
              </p:cNvSpPr>
              <p:nvPr/>
            </p:nvSpPr>
            <p:spPr bwMode="auto">
              <a:xfrm>
                <a:off x="0" y="0"/>
                <a:ext cx="1454337" cy="1454337"/>
              </a:xfrm>
              <a:custGeom>
                <a:avLst/>
                <a:gdLst>
                  <a:gd name="T0" fmla="*/ 2147483646 w 760"/>
                  <a:gd name="T1" fmla="*/ 0 h 760"/>
                  <a:gd name="T2" fmla="*/ 0 w 760"/>
                  <a:gd name="T3" fmla="*/ 2147483646 h 760"/>
                  <a:gd name="T4" fmla="*/ 2147483646 w 760"/>
                  <a:gd name="T5" fmla="*/ 2147483646 h 760"/>
                  <a:gd name="T6" fmla="*/ 2147483646 w 760"/>
                  <a:gd name="T7" fmla="*/ 2147483646 h 760"/>
                  <a:gd name="T8" fmla="*/ 2147483646 w 760"/>
                  <a:gd name="T9" fmla="*/ 0 h 760"/>
                  <a:gd name="T10" fmla="*/ 2147483646 w 760"/>
                  <a:gd name="T11" fmla="*/ 2147483646 h 760"/>
                  <a:gd name="T12" fmla="*/ 2147483646 w 760"/>
                  <a:gd name="T13" fmla="*/ 2147483646 h 760"/>
                  <a:gd name="T14" fmla="*/ 2147483646 w 760"/>
                  <a:gd name="T15" fmla="*/ 2147483646 h 760"/>
                  <a:gd name="T16" fmla="*/ 2147483646 w 760"/>
                  <a:gd name="T17" fmla="*/ 2147483646 h 760"/>
                  <a:gd name="T18" fmla="*/ 2147483646 w 760"/>
                  <a:gd name="T19" fmla="*/ 2147483646 h 76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60"/>
                  <a:gd name="T31" fmla="*/ 0 h 760"/>
                  <a:gd name="T32" fmla="*/ 760 w 760"/>
                  <a:gd name="T33" fmla="*/ 760 h 76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60" h="760">
                    <a:moveTo>
                      <a:pt x="380" y="0"/>
                    </a:moveTo>
                    <a:cubicBezTo>
                      <a:pt x="170" y="0"/>
                      <a:pt x="0" y="170"/>
                      <a:pt x="0" y="380"/>
                    </a:cubicBezTo>
                    <a:cubicBezTo>
                      <a:pt x="0" y="590"/>
                      <a:pt x="170" y="760"/>
                      <a:pt x="380" y="760"/>
                    </a:cubicBezTo>
                    <a:cubicBezTo>
                      <a:pt x="590" y="760"/>
                      <a:pt x="760" y="590"/>
                      <a:pt x="760" y="380"/>
                    </a:cubicBezTo>
                    <a:cubicBezTo>
                      <a:pt x="760" y="170"/>
                      <a:pt x="590" y="0"/>
                      <a:pt x="380" y="0"/>
                    </a:cubicBezTo>
                    <a:close/>
                    <a:moveTo>
                      <a:pt x="380" y="673"/>
                    </a:moveTo>
                    <a:cubicBezTo>
                      <a:pt x="219" y="673"/>
                      <a:pt x="88" y="542"/>
                      <a:pt x="88" y="380"/>
                    </a:cubicBezTo>
                    <a:cubicBezTo>
                      <a:pt x="88" y="218"/>
                      <a:pt x="219" y="87"/>
                      <a:pt x="380" y="87"/>
                    </a:cubicBezTo>
                    <a:cubicBezTo>
                      <a:pt x="542" y="87"/>
                      <a:pt x="673" y="218"/>
                      <a:pt x="673" y="380"/>
                    </a:cubicBezTo>
                    <a:cubicBezTo>
                      <a:pt x="673" y="542"/>
                      <a:pt x="542" y="673"/>
                      <a:pt x="380" y="673"/>
                    </a:cubicBezTo>
                    <a:close/>
                  </a:path>
                </a:pathLst>
              </a:custGeom>
              <a:solidFill>
                <a:srgbClr val="E46C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7252" name="Oval 7"/>
              <p:cNvSpPr>
                <a:spLocks noChangeArrowheads="1"/>
              </p:cNvSpPr>
              <p:nvPr/>
            </p:nvSpPr>
            <p:spPr bwMode="auto">
              <a:xfrm>
                <a:off x="173726" y="174000"/>
                <a:ext cx="1119718" cy="1122149"/>
              </a:xfrm>
              <a:prstGeom prst="ellipse">
                <a:avLst/>
              </a:prstGeom>
              <a:solidFill>
                <a:srgbClr val="D9D9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2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sym typeface="Calibri" panose="020F0502020204030204" pitchFamily="34" charset="0"/>
                </a:endParaRPr>
              </a:p>
            </p:txBody>
          </p:sp>
          <p:sp>
            <p:nvSpPr>
              <p:cNvPr id="7253" name="Textfeld 27"/>
              <p:cNvSpPr>
                <a:spLocks noChangeArrowheads="1"/>
              </p:cNvSpPr>
              <p:nvPr/>
            </p:nvSpPr>
            <p:spPr bwMode="auto">
              <a:xfrm>
                <a:off x="140692" y="265614"/>
                <a:ext cx="1127612" cy="5326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2000" b="1">
                    <a:solidFill>
                      <a:srgbClr val="E46C0A"/>
                    </a:solidFill>
                    <a:latin typeface="Avenir Book"/>
                    <a:ea typeface="MS PGothic" panose="020B0600070205080204" pitchFamily="34" charset="-128"/>
                    <a:sym typeface="Avenir Book"/>
                  </a:rPr>
                  <a:t>#283</a:t>
                </a:r>
                <a:endParaRPr lang="en-US" altLang="en-US" sz="2000" b="1">
                  <a:solidFill>
                    <a:srgbClr val="E46C0A"/>
                  </a:solidFill>
                  <a:latin typeface="Avenir Book"/>
                  <a:ea typeface="MS PGothic" panose="020B0600070205080204" pitchFamily="34" charset="-128"/>
                  <a:sym typeface="Avenir Book"/>
                </a:endParaRPr>
              </a:p>
            </p:txBody>
          </p:sp>
        </p:grpSp>
        <p:sp>
          <p:nvSpPr>
            <p:cNvPr id="7250" name="Textfeld 27"/>
            <p:cNvSpPr>
              <a:spLocks noChangeArrowheads="1"/>
            </p:cNvSpPr>
            <p:nvPr/>
          </p:nvSpPr>
          <p:spPr bwMode="auto">
            <a:xfrm>
              <a:off x="252213" y="791039"/>
              <a:ext cx="917847" cy="451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 b="1">
                  <a:solidFill>
                    <a:srgbClr val="7F7F7F"/>
                  </a:solidFill>
                  <a:latin typeface="Avenir Book"/>
                  <a:ea typeface="MS PGothic" panose="020B0600070205080204" pitchFamily="34" charset="-128"/>
                  <a:sym typeface="Avenir Book"/>
                </a:rPr>
                <a:t>2015</a:t>
              </a:r>
              <a:endParaRPr lang="en-US" altLang="en-US" sz="1400" b="1">
                <a:solidFill>
                  <a:srgbClr val="7F7F7F"/>
                </a:solidFill>
                <a:latin typeface="Avenir Book"/>
                <a:ea typeface="MS PGothic" panose="020B0600070205080204" pitchFamily="34" charset="-128"/>
                <a:sym typeface="Avenir Book"/>
              </a:endParaRPr>
            </a:p>
          </p:txBody>
        </p:sp>
      </p:grpSp>
      <p:grpSp>
        <p:nvGrpSpPr>
          <p:cNvPr id="7187" name="Group 76"/>
          <p:cNvGrpSpPr/>
          <p:nvPr/>
        </p:nvGrpSpPr>
        <p:grpSpPr bwMode="auto">
          <a:xfrm>
            <a:off x="4438650" y="2986005"/>
            <a:ext cx="1030288" cy="1019175"/>
            <a:chOff x="0" y="0"/>
            <a:chExt cx="1426092" cy="1410670"/>
          </a:xfrm>
        </p:grpSpPr>
        <p:grpSp>
          <p:nvGrpSpPr>
            <p:cNvPr id="7244" name="Gruppieren 19"/>
            <p:cNvGrpSpPr/>
            <p:nvPr/>
          </p:nvGrpSpPr>
          <p:grpSpPr bwMode="auto">
            <a:xfrm>
              <a:off x="0" y="0"/>
              <a:ext cx="1426092" cy="1410670"/>
              <a:chOff x="0" y="0"/>
              <a:chExt cx="1454337" cy="1454337"/>
            </a:xfrm>
          </p:grpSpPr>
          <p:sp>
            <p:nvSpPr>
              <p:cNvPr id="7246" name="Freeform 6"/>
              <p:cNvSpPr>
                <a:spLocks noEditPoints="1" noChangeArrowheads="1"/>
              </p:cNvSpPr>
              <p:nvPr/>
            </p:nvSpPr>
            <p:spPr bwMode="auto">
              <a:xfrm>
                <a:off x="0" y="0"/>
                <a:ext cx="1454337" cy="1454337"/>
              </a:xfrm>
              <a:custGeom>
                <a:avLst/>
                <a:gdLst>
                  <a:gd name="T0" fmla="*/ 2147483646 w 760"/>
                  <a:gd name="T1" fmla="*/ 0 h 760"/>
                  <a:gd name="T2" fmla="*/ 0 w 760"/>
                  <a:gd name="T3" fmla="*/ 2147483646 h 760"/>
                  <a:gd name="T4" fmla="*/ 2147483646 w 760"/>
                  <a:gd name="T5" fmla="*/ 2147483646 h 760"/>
                  <a:gd name="T6" fmla="*/ 2147483646 w 760"/>
                  <a:gd name="T7" fmla="*/ 2147483646 h 760"/>
                  <a:gd name="T8" fmla="*/ 2147483646 w 760"/>
                  <a:gd name="T9" fmla="*/ 0 h 760"/>
                  <a:gd name="T10" fmla="*/ 2147483646 w 760"/>
                  <a:gd name="T11" fmla="*/ 2147483646 h 760"/>
                  <a:gd name="T12" fmla="*/ 2147483646 w 760"/>
                  <a:gd name="T13" fmla="*/ 2147483646 h 760"/>
                  <a:gd name="T14" fmla="*/ 2147483646 w 760"/>
                  <a:gd name="T15" fmla="*/ 2147483646 h 760"/>
                  <a:gd name="T16" fmla="*/ 2147483646 w 760"/>
                  <a:gd name="T17" fmla="*/ 2147483646 h 760"/>
                  <a:gd name="T18" fmla="*/ 2147483646 w 760"/>
                  <a:gd name="T19" fmla="*/ 2147483646 h 76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60"/>
                  <a:gd name="T31" fmla="*/ 0 h 760"/>
                  <a:gd name="T32" fmla="*/ 760 w 760"/>
                  <a:gd name="T33" fmla="*/ 760 h 76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60" h="760">
                    <a:moveTo>
                      <a:pt x="380" y="0"/>
                    </a:moveTo>
                    <a:cubicBezTo>
                      <a:pt x="170" y="0"/>
                      <a:pt x="0" y="170"/>
                      <a:pt x="0" y="380"/>
                    </a:cubicBezTo>
                    <a:cubicBezTo>
                      <a:pt x="0" y="590"/>
                      <a:pt x="170" y="760"/>
                      <a:pt x="380" y="760"/>
                    </a:cubicBezTo>
                    <a:cubicBezTo>
                      <a:pt x="590" y="760"/>
                      <a:pt x="760" y="590"/>
                      <a:pt x="760" y="380"/>
                    </a:cubicBezTo>
                    <a:cubicBezTo>
                      <a:pt x="760" y="170"/>
                      <a:pt x="590" y="0"/>
                      <a:pt x="380" y="0"/>
                    </a:cubicBezTo>
                    <a:close/>
                    <a:moveTo>
                      <a:pt x="380" y="673"/>
                    </a:moveTo>
                    <a:cubicBezTo>
                      <a:pt x="219" y="673"/>
                      <a:pt x="88" y="542"/>
                      <a:pt x="88" y="380"/>
                    </a:cubicBezTo>
                    <a:cubicBezTo>
                      <a:pt x="88" y="218"/>
                      <a:pt x="219" y="87"/>
                      <a:pt x="380" y="87"/>
                    </a:cubicBezTo>
                    <a:cubicBezTo>
                      <a:pt x="542" y="87"/>
                      <a:pt x="673" y="218"/>
                      <a:pt x="673" y="380"/>
                    </a:cubicBezTo>
                    <a:cubicBezTo>
                      <a:pt x="673" y="542"/>
                      <a:pt x="542" y="673"/>
                      <a:pt x="380" y="673"/>
                    </a:cubicBezTo>
                    <a:close/>
                  </a:path>
                </a:pathLst>
              </a:custGeom>
              <a:solidFill>
                <a:srgbClr val="E46C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7247" name="Oval 7"/>
              <p:cNvSpPr>
                <a:spLocks noChangeArrowheads="1"/>
              </p:cNvSpPr>
              <p:nvPr/>
            </p:nvSpPr>
            <p:spPr bwMode="auto">
              <a:xfrm>
                <a:off x="173726" y="174000"/>
                <a:ext cx="1119718" cy="1122149"/>
              </a:xfrm>
              <a:prstGeom prst="ellipse">
                <a:avLst/>
              </a:prstGeom>
              <a:solidFill>
                <a:srgbClr val="D9D9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2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sym typeface="Calibri" panose="020F0502020204030204" pitchFamily="34" charset="0"/>
                </a:endParaRPr>
              </a:p>
            </p:txBody>
          </p:sp>
          <p:sp>
            <p:nvSpPr>
              <p:cNvPr id="7248" name="Textfeld 27"/>
              <p:cNvSpPr>
                <a:spLocks noChangeArrowheads="1"/>
              </p:cNvSpPr>
              <p:nvPr/>
            </p:nvSpPr>
            <p:spPr bwMode="auto">
              <a:xfrm>
                <a:off x="166595" y="252521"/>
                <a:ext cx="1127612" cy="5708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2000" b="1">
                    <a:solidFill>
                      <a:srgbClr val="E46C0A"/>
                    </a:solidFill>
                    <a:latin typeface="Avenir Book"/>
                    <a:ea typeface="MS PGothic" panose="020B0600070205080204" pitchFamily="34" charset="-128"/>
                    <a:sym typeface="Avenir Book"/>
                  </a:rPr>
                  <a:t>#211</a:t>
                </a:r>
                <a:endParaRPr lang="en-US" altLang="en-US" sz="2000" b="1">
                  <a:solidFill>
                    <a:srgbClr val="E46C0A"/>
                  </a:solidFill>
                  <a:latin typeface="Avenir Book"/>
                  <a:ea typeface="MS PGothic" panose="020B0600070205080204" pitchFamily="34" charset="-128"/>
                  <a:sym typeface="Avenir Book"/>
                </a:endParaRPr>
              </a:p>
            </p:txBody>
          </p:sp>
        </p:grpSp>
        <p:sp>
          <p:nvSpPr>
            <p:cNvPr id="7245" name="Textfeld 27"/>
            <p:cNvSpPr>
              <a:spLocks noChangeArrowheads="1"/>
            </p:cNvSpPr>
            <p:nvPr/>
          </p:nvSpPr>
          <p:spPr bwMode="auto">
            <a:xfrm>
              <a:off x="252214" y="791040"/>
              <a:ext cx="917846" cy="383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200" b="1">
                  <a:solidFill>
                    <a:srgbClr val="7F7F7F"/>
                  </a:solidFill>
                  <a:latin typeface="Avenir Book"/>
                  <a:ea typeface="MS PGothic" panose="020B0600070205080204" pitchFamily="34" charset="-128"/>
                  <a:sym typeface="Avenir Book"/>
                </a:rPr>
                <a:t>2016</a:t>
              </a:r>
              <a:endParaRPr lang="en-US" altLang="en-US" sz="1200" b="1">
                <a:solidFill>
                  <a:srgbClr val="7F7F7F"/>
                </a:solidFill>
                <a:latin typeface="Avenir Book"/>
                <a:ea typeface="MS PGothic" panose="020B0600070205080204" pitchFamily="34" charset="-128"/>
                <a:sym typeface="Avenir Book"/>
              </a:endParaRPr>
            </a:p>
          </p:txBody>
        </p:sp>
      </p:grpSp>
      <p:grpSp>
        <p:nvGrpSpPr>
          <p:cNvPr id="7188" name="Group 88"/>
          <p:cNvGrpSpPr/>
          <p:nvPr/>
        </p:nvGrpSpPr>
        <p:grpSpPr bwMode="auto">
          <a:xfrm>
            <a:off x="4425950" y="4554455"/>
            <a:ext cx="969963" cy="960438"/>
            <a:chOff x="0" y="0"/>
            <a:chExt cx="1426092" cy="1410670"/>
          </a:xfrm>
        </p:grpSpPr>
        <p:grpSp>
          <p:nvGrpSpPr>
            <p:cNvPr id="7239" name="Gruppieren 19"/>
            <p:cNvGrpSpPr/>
            <p:nvPr/>
          </p:nvGrpSpPr>
          <p:grpSpPr bwMode="auto">
            <a:xfrm>
              <a:off x="0" y="0"/>
              <a:ext cx="1426092" cy="1410670"/>
              <a:chOff x="0" y="0"/>
              <a:chExt cx="1454337" cy="1454337"/>
            </a:xfrm>
          </p:grpSpPr>
          <p:sp>
            <p:nvSpPr>
              <p:cNvPr id="7241" name="Freeform 6"/>
              <p:cNvSpPr>
                <a:spLocks noEditPoints="1" noChangeArrowheads="1"/>
              </p:cNvSpPr>
              <p:nvPr/>
            </p:nvSpPr>
            <p:spPr bwMode="auto">
              <a:xfrm>
                <a:off x="0" y="0"/>
                <a:ext cx="1454337" cy="1454337"/>
              </a:xfrm>
              <a:custGeom>
                <a:avLst/>
                <a:gdLst>
                  <a:gd name="T0" fmla="*/ 2147483646 w 760"/>
                  <a:gd name="T1" fmla="*/ 0 h 760"/>
                  <a:gd name="T2" fmla="*/ 0 w 760"/>
                  <a:gd name="T3" fmla="*/ 2147483646 h 760"/>
                  <a:gd name="T4" fmla="*/ 2147483646 w 760"/>
                  <a:gd name="T5" fmla="*/ 2147483646 h 760"/>
                  <a:gd name="T6" fmla="*/ 2147483646 w 760"/>
                  <a:gd name="T7" fmla="*/ 2147483646 h 760"/>
                  <a:gd name="T8" fmla="*/ 2147483646 w 760"/>
                  <a:gd name="T9" fmla="*/ 0 h 760"/>
                  <a:gd name="T10" fmla="*/ 2147483646 w 760"/>
                  <a:gd name="T11" fmla="*/ 2147483646 h 760"/>
                  <a:gd name="T12" fmla="*/ 2147483646 w 760"/>
                  <a:gd name="T13" fmla="*/ 2147483646 h 760"/>
                  <a:gd name="T14" fmla="*/ 2147483646 w 760"/>
                  <a:gd name="T15" fmla="*/ 2147483646 h 760"/>
                  <a:gd name="T16" fmla="*/ 2147483646 w 760"/>
                  <a:gd name="T17" fmla="*/ 2147483646 h 760"/>
                  <a:gd name="T18" fmla="*/ 2147483646 w 760"/>
                  <a:gd name="T19" fmla="*/ 2147483646 h 76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60"/>
                  <a:gd name="T31" fmla="*/ 0 h 760"/>
                  <a:gd name="T32" fmla="*/ 760 w 760"/>
                  <a:gd name="T33" fmla="*/ 760 h 76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60" h="760">
                    <a:moveTo>
                      <a:pt x="380" y="0"/>
                    </a:moveTo>
                    <a:cubicBezTo>
                      <a:pt x="170" y="0"/>
                      <a:pt x="0" y="170"/>
                      <a:pt x="0" y="380"/>
                    </a:cubicBezTo>
                    <a:cubicBezTo>
                      <a:pt x="0" y="590"/>
                      <a:pt x="170" y="760"/>
                      <a:pt x="380" y="760"/>
                    </a:cubicBezTo>
                    <a:cubicBezTo>
                      <a:pt x="590" y="760"/>
                      <a:pt x="760" y="590"/>
                      <a:pt x="760" y="380"/>
                    </a:cubicBezTo>
                    <a:cubicBezTo>
                      <a:pt x="760" y="170"/>
                      <a:pt x="590" y="0"/>
                      <a:pt x="380" y="0"/>
                    </a:cubicBezTo>
                    <a:close/>
                    <a:moveTo>
                      <a:pt x="380" y="673"/>
                    </a:moveTo>
                    <a:cubicBezTo>
                      <a:pt x="219" y="673"/>
                      <a:pt x="88" y="542"/>
                      <a:pt x="88" y="380"/>
                    </a:cubicBezTo>
                    <a:cubicBezTo>
                      <a:pt x="88" y="218"/>
                      <a:pt x="219" y="87"/>
                      <a:pt x="380" y="87"/>
                    </a:cubicBezTo>
                    <a:cubicBezTo>
                      <a:pt x="542" y="87"/>
                      <a:pt x="673" y="218"/>
                      <a:pt x="673" y="380"/>
                    </a:cubicBezTo>
                    <a:cubicBezTo>
                      <a:pt x="673" y="542"/>
                      <a:pt x="542" y="673"/>
                      <a:pt x="380" y="673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7242" name="Oval 7"/>
              <p:cNvSpPr>
                <a:spLocks noChangeArrowheads="1"/>
              </p:cNvSpPr>
              <p:nvPr/>
            </p:nvSpPr>
            <p:spPr bwMode="auto">
              <a:xfrm>
                <a:off x="173726" y="174000"/>
                <a:ext cx="1119718" cy="1122149"/>
              </a:xfrm>
              <a:prstGeom prst="ellipse">
                <a:avLst/>
              </a:prstGeom>
              <a:solidFill>
                <a:srgbClr val="D9D9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2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sym typeface="Calibri" panose="020F0502020204030204" pitchFamily="34" charset="0"/>
                </a:endParaRPr>
              </a:p>
            </p:txBody>
          </p:sp>
          <p:sp>
            <p:nvSpPr>
              <p:cNvPr id="7243" name="Textfeld 27"/>
              <p:cNvSpPr>
                <a:spLocks noChangeArrowheads="1"/>
              </p:cNvSpPr>
              <p:nvPr/>
            </p:nvSpPr>
            <p:spPr bwMode="auto">
              <a:xfrm>
                <a:off x="166596" y="370360"/>
                <a:ext cx="1127612" cy="5131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600" b="1">
                    <a:solidFill>
                      <a:srgbClr val="FF0000"/>
                    </a:solidFill>
                    <a:latin typeface="Avenir Book"/>
                    <a:ea typeface="MS PGothic" panose="020B0600070205080204" pitchFamily="34" charset="-128"/>
                    <a:sym typeface="Avenir Book"/>
                  </a:rPr>
                  <a:t>#372</a:t>
                </a:r>
                <a:endParaRPr lang="en-US" altLang="en-US" sz="1600" b="1">
                  <a:solidFill>
                    <a:srgbClr val="FF0000"/>
                  </a:solidFill>
                  <a:latin typeface="Avenir Book"/>
                  <a:ea typeface="MS PGothic" panose="020B0600070205080204" pitchFamily="34" charset="-128"/>
                  <a:sym typeface="Avenir Book"/>
                </a:endParaRPr>
              </a:p>
            </p:txBody>
          </p:sp>
        </p:grpSp>
        <p:sp>
          <p:nvSpPr>
            <p:cNvPr id="7240" name="Textfeld 27"/>
            <p:cNvSpPr>
              <a:spLocks noChangeArrowheads="1"/>
            </p:cNvSpPr>
            <p:nvPr/>
          </p:nvSpPr>
          <p:spPr bwMode="auto">
            <a:xfrm>
              <a:off x="252214" y="791039"/>
              <a:ext cx="917846" cy="391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 b="1">
                  <a:solidFill>
                    <a:srgbClr val="7F7F7F"/>
                  </a:solidFill>
                  <a:latin typeface="Avenir Book"/>
                  <a:ea typeface="MS PGothic" panose="020B0600070205080204" pitchFamily="34" charset="-128"/>
                  <a:sym typeface="Avenir Book"/>
                </a:rPr>
                <a:t>2016</a:t>
              </a:r>
              <a:endParaRPr lang="en-US" altLang="en-US" sz="1400" b="1">
                <a:solidFill>
                  <a:srgbClr val="7F7F7F"/>
                </a:solidFill>
                <a:latin typeface="Avenir Book"/>
                <a:ea typeface="MS PGothic" panose="020B0600070205080204" pitchFamily="34" charset="-128"/>
                <a:sym typeface="Avenir Book"/>
              </a:endParaRPr>
            </a:p>
          </p:txBody>
        </p:sp>
      </p:grpSp>
      <p:pic>
        <p:nvPicPr>
          <p:cNvPr id="5" name="Picture 64" descr="http://www.iu.qs.com/wp-content/uploads/2009/04/WUR-by-faculty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9" y="746111"/>
            <a:ext cx="2020162" cy="827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89" name="Group 58"/>
          <p:cNvGrpSpPr/>
          <p:nvPr/>
        </p:nvGrpSpPr>
        <p:grpSpPr bwMode="auto">
          <a:xfrm>
            <a:off x="5667375" y="1007980"/>
            <a:ext cx="1069975" cy="1082675"/>
            <a:chOff x="0" y="0"/>
            <a:chExt cx="1426092" cy="1410670"/>
          </a:xfrm>
        </p:grpSpPr>
        <p:grpSp>
          <p:nvGrpSpPr>
            <p:cNvPr id="7234" name="Gruppieren 19"/>
            <p:cNvGrpSpPr/>
            <p:nvPr/>
          </p:nvGrpSpPr>
          <p:grpSpPr bwMode="auto">
            <a:xfrm>
              <a:off x="0" y="0"/>
              <a:ext cx="1426092" cy="1410670"/>
              <a:chOff x="0" y="0"/>
              <a:chExt cx="1454337" cy="1454337"/>
            </a:xfrm>
          </p:grpSpPr>
          <p:sp>
            <p:nvSpPr>
              <p:cNvPr id="7236" name="Freeform 6"/>
              <p:cNvSpPr>
                <a:spLocks noEditPoints="1" noChangeArrowheads="1"/>
              </p:cNvSpPr>
              <p:nvPr/>
            </p:nvSpPr>
            <p:spPr bwMode="auto">
              <a:xfrm>
                <a:off x="0" y="0"/>
                <a:ext cx="1454337" cy="1454337"/>
              </a:xfrm>
              <a:custGeom>
                <a:avLst/>
                <a:gdLst>
                  <a:gd name="T0" fmla="*/ 2147483646 w 760"/>
                  <a:gd name="T1" fmla="*/ 0 h 760"/>
                  <a:gd name="T2" fmla="*/ 0 w 760"/>
                  <a:gd name="T3" fmla="*/ 2147483646 h 760"/>
                  <a:gd name="T4" fmla="*/ 2147483646 w 760"/>
                  <a:gd name="T5" fmla="*/ 2147483646 h 760"/>
                  <a:gd name="T6" fmla="*/ 2147483646 w 760"/>
                  <a:gd name="T7" fmla="*/ 2147483646 h 760"/>
                  <a:gd name="T8" fmla="*/ 2147483646 w 760"/>
                  <a:gd name="T9" fmla="*/ 0 h 760"/>
                  <a:gd name="T10" fmla="*/ 2147483646 w 760"/>
                  <a:gd name="T11" fmla="*/ 2147483646 h 760"/>
                  <a:gd name="T12" fmla="*/ 2147483646 w 760"/>
                  <a:gd name="T13" fmla="*/ 2147483646 h 760"/>
                  <a:gd name="T14" fmla="*/ 2147483646 w 760"/>
                  <a:gd name="T15" fmla="*/ 2147483646 h 760"/>
                  <a:gd name="T16" fmla="*/ 2147483646 w 760"/>
                  <a:gd name="T17" fmla="*/ 2147483646 h 760"/>
                  <a:gd name="T18" fmla="*/ 2147483646 w 760"/>
                  <a:gd name="T19" fmla="*/ 2147483646 h 76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60"/>
                  <a:gd name="T31" fmla="*/ 0 h 760"/>
                  <a:gd name="T32" fmla="*/ 760 w 760"/>
                  <a:gd name="T33" fmla="*/ 760 h 76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60" h="760">
                    <a:moveTo>
                      <a:pt x="380" y="0"/>
                    </a:moveTo>
                    <a:cubicBezTo>
                      <a:pt x="170" y="0"/>
                      <a:pt x="0" y="170"/>
                      <a:pt x="0" y="380"/>
                    </a:cubicBezTo>
                    <a:cubicBezTo>
                      <a:pt x="0" y="590"/>
                      <a:pt x="170" y="760"/>
                      <a:pt x="380" y="760"/>
                    </a:cubicBezTo>
                    <a:cubicBezTo>
                      <a:pt x="590" y="760"/>
                      <a:pt x="760" y="590"/>
                      <a:pt x="760" y="380"/>
                    </a:cubicBezTo>
                    <a:cubicBezTo>
                      <a:pt x="760" y="170"/>
                      <a:pt x="590" y="0"/>
                      <a:pt x="380" y="0"/>
                    </a:cubicBezTo>
                    <a:close/>
                    <a:moveTo>
                      <a:pt x="380" y="673"/>
                    </a:moveTo>
                    <a:cubicBezTo>
                      <a:pt x="219" y="673"/>
                      <a:pt x="88" y="542"/>
                      <a:pt x="88" y="380"/>
                    </a:cubicBezTo>
                    <a:cubicBezTo>
                      <a:pt x="88" y="218"/>
                      <a:pt x="219" y="87"/>
                      <a:pt x="380" y="87"/>
                    </a:cubicBezTo>
                    <a:cubicBezTo>
                      <a:pt x="542" y="87"/>
                      <a:pt x="673" y="218"/>
                      <a:pt x="673" y="380"/>
                    </a:cubicBezTo>
                    <a:cubicBezTo>
                      <a:pt x="673" y="542"/>
                      <a:pt x="542" y="673"/>
                      <a:pt x="380" y="673"/>
                    </a:cubicBezTo>
                    <a:close/>
                  </a:path>
                </a:pathLst>
              </a:custGeom>
              <a:solidFill>
                <a:srgbClr val="98480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7237" name="Oval 7"/>
              <p:cNvSpPr>
                <a:spLocks noChangeArrowheads="1"/>
              </p:cNvSpPr>
              <p:nvPr/>
            </p:nvSpPr>
            <p:spPr bwMode="auto">
              <a:xfrm>
                <a:off x="173726" y="174000"/>
                <a:ext cx="1119718" cy="1122149"/>
              </a:xfrm>
              <a:prstGeom prst="ellipse">
                <a:avLst/>
              </a:prstGeom>
              <a:solidFill>
                <a:srgbClr val="D9D9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2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sym typeface="Calibri" panose="020F0502020204030204" pitchFamily="34" charset="0"/>
                </a:endParaRPr>
              </a:p>
            </p:txBody>
          </p:sp>
          <p:sp>
            <p:nvSpPr>
              <p:cNvPr id="7238" name="Textfeld 27"/>
              <p:cNvSpPr>
                <a:spLocks noChangeArrowheads="1"/>
              </p:cNvSpPr>
              <p:nvPr/>
            </p:nvSpPr>
            <p:spPr bwMode="auto">
              <a:xfrm>
                <a:off x="153644" y="278707"/>
                <a:ext cx="1127612" cy="5374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2000" b="1" dirty="0">
                    <a:solidFill>
                      <a:srgbClr val="974806"/>
                    </a:solidFill>
                    <a:latin typeface="Avenir Book"/>
                    <a:ea typeface="MS PGothic" panose="020B0600070205080204" pitchFamily="34" charset="-128"/>
                    <a:sym typeface="Avenir Book"/>
                  </a:rPr>
                  <a:t>#90</a:t>
                </a:r>
                <a:endParaRPr lang="en-US" altLang="en-US" sz="2000" b="1" dirty="0">
                  <a:solidFill>
                    <a:srgbClr val="974806"/>
                  </a:solidFill>
                  <a:latin typeface="Avenir Book"/>
                  <a:ea typeface="MS PGothic" panose="020B0600070205080204" pitchFamily="34" charset="-128"/>
                  <a:sym typeface="Avenir Book"/>
                </a:endParaRPr>
              </a:p>
            </p:txBody>
          </p:sp>
        </p:grpSp>
        <p:sp>
          <p:nvSpPr>
            <p:cNvPr id="7235" name="Textfeld 27"/>
            <p:cNvSpPr>
              <a:spLocks noChangeArrowheads="1"/>
            </p:cNvSpPr>
            <p:nvPr/>
          </p:nvSpPr>
          <p:spPr bwMode="auto">
            <a:xfrm>
              <a:off x="252214" y="791037"/>
              <a:ext cx="917846" cy="4010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 b="1">
                  <a:solidFill>
                    <a:srgbClr val="7F7F7F"/>
                  </a:solidFill>
                  <a:latin typeface="Avenir Book"/>
                  <a:ea typeface="MS PGothic" panose="020B0600070205080204" pitchFamily="34" charset="-128"/>
                  <a:sym typeface="Avenir Book"/>
                </a:rPr>
                <a:t>2017</a:t>
              </a:r>
              <a:endParaRPr lang="en-US" altLang="en-US" sz="1400" b="1">
                <a:solidFill>
                  <a:srgbClr val="7F7F7F"/>
                </a:solidFill>
                <a:latin typeface="Avenir Book"/>
                <a:ea typeface="MS PGothic" panose="020B0600070205080204" pitchFamily="34" charset="-128"/>
                <a:sym typeface="Avenir Book"/>
              </a:endParaRPr>
            </a:p>
          </p:txBody>
        </p:sp>
      </p:grpSp>
      <p:grpSp>
        <p:nvGrpSpPr>
          <p:cNvPr id="7191" name="Group 76"/>
          <p:cNvGrpSpPr/>
          <p:nvPr/>
        </p:nvGrpSpPr>
        <p:grpSpPr bwMode="auto">
          <a:xfrm>
            <a:off x="5667375" y="2538330"/>
            <a:ext cx="1030288" cy="1019175"/>
            <a:chOff x="0" y="0"/>
            <a:chExt cx="1426092" cy="1410670"/>
          </a:xfrm>
        </p:grpSpPr>
        <p:grpSp>
          <p:nvGrpSpPr>
            <p:cNvPr id="7229" name="Gruppieren 19"/>
            <p:cNvGrpSpPr/>
            <p:nvPr/>
          </p:nvGrpSpPr>
          <p:grpSpPr bwMode="auto">
            <a:xfrm>
              <a:off x="0" y="0"/>
              <a:ext cx="1426092" cy="1410670"/>
              <a:chOff x="0" y="0"/>
              <a:chExt cx="1454337" cy="1454337"/>
            </a:xfrm>
          </p:grpSpPr>
          <p:sp>
            <p:nvSpPr>
              <p:cNvPr id="7231" name="Freeform 6"/>
              <p:cNvSpPr>
                <a:spLocks noEditPoints="1" noChangeArrowheads="1"/>
              </p:cNvSpPr>
              <p:nvPr/>
            </p:nvSpPr>
            <p:spPr bwMode="auto">
              <a:xfrm>
                <a:off x="0" y="0"/>
                <a:ext cx="1454337" cy="1454337"/>
              </a:xfrm>
              <a:custGeom>
                <a:avLst/>
                <a:gdLst>
                  <a:gd name="T0" fmla="*/ 2147483646 w 760"/>
                  <a:gd name="T1" fmla="*/ 0 h 760"/>
                  <a:gd name="T2" fmla="*/ 0 w 760"/>
                  <a:gd name="T3" fmla="*/ 2147483646 h 760"/>
                  <a:gd name="T4" fmla="*/ 2147483646 w 760"/>
                  <a:gd name="T5" fmla="*/ 2147483646 h 760"/>
                  <a:gd name="T6" fmla="*/ 2147483646 w 760"/>
                  <a:gd name="T7" fmla="*/ 2147483646 h 760"/>
                  <a:gd name="T8" fmla="*/ 2147483646 w 760"/>
                  <a:gd name="T9" fmla="*/ 0 h 760"/>
                  <a:gd name="T10" fmla="*/ 2147483646 w 760"/>
                  <a:gd name="T11" fmla="*/ 2147483646 h 760"/>
                  <a:gd name="T12" fmla="*/ 2147483646 w 760"/>
                  <a:gd name="T13" fmla="*/ 2147483646 h 760"/>
                  <a:gd name="T14" fmla="*/ 2147483646 w 760"/>
                  <a:gd name="T15" fmla="*/ 2147483646 h 760"/>
                  <a:gd name="T16" fmla="*/ 2147483646 w 760"/>
                  <a:gd name="T17" fmla="*/ 2147483646 h 760"/>
                  <a:gd name="T18" fmla="*/ 2147483646 w 760"/>
                  <a:gd name="T19" fmla="*/ 2147483646 h 76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60"/>
                  <a:gd name="T31" fmla="*/ 0 h 760"/>
                  <a:gd name="T32" fmla="*/ 760 w 760"/>
                  <a:gd name="T33" fmla="*/ 760 h 76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60" h="760">
                    <a:moveTo>
                      <a:pt x="380" y="0"/>
                    </a:moveTo>
                    <a:cubicBezTo>
                      <a:pt x="170" y="0"/>
                      <a:pt x="0" y="170"/>
                      <a:pt x="0" y="380"/>
                    </a:cubicBezTo>
                    <a:cubicBezTo>
                      <a:pt x="0" y="590"/>
                      <a:pt x="170" y="760"/>
                      <a:pt x="380" y="760"/>
                    </a:cubicBezTo>
                    <a:cubicBezTo>
                      <a:pt x="590" y="760"/>
                      <a:pt x="760" y="590"/>
                      <a:pt x="760" y="380"/>
                    </a:cubicBezTo>
                    <a:cubicBezTo>
                      <a:pt x="760" y="170"/>
                      <a:pt x="590" y="0"/>
                      <a:pt x="380" y="0"/>
                    </a:cubicBezTo>
                    <a:close/>
                    <a:moveTo>
                      <a:pt x="380" y="673"/>
                    </a:moveTo>
                    <a:cubicBezTo>
                      <a:pt x="219" y="673"/>
                      <a:pt x="88" y="542"/>
                      <a:pt x="88" y="380"/>
                    </a:cubicBezTo>
                    <a:cubicBezTo>
                      <a:pt x="88" y="218"/>
                      <a:pt x="219" y="87"/>
                      <a:pt x="380" y="87"/>
                    </a:cubicBezTo>
                    <a:cubicBezTo>
                      <a:pt x="542" y="87"/>
                      <a:pt x="673" y="218"/>
                      <a:pt x="673" y="380"/>
                    </a:cubicBezTo>
                    <a:cubicBezTo>
                      <a:pt x="673" y="542"/>
                      <a:pt x="542" y="673"/>
                      <a:pt x="380" y="673"/>
                    </a:cubicBezTo>
                    <a:close/>
                  </a:path>
                </a:pathLst>
              </a:custGeom>
              <a:solidFill>
                <a:srgbClr val="E46C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7232" name="Oval 7"/>
              <p:cNvSpPr>
                <a:spLocks noChangeArrowheads="1"/>
              </p:cNvSpPr>
              <p:nvPr/>
            </p:nvSpPr>
            <p:spPr bwMode="auto">
              <a:xfrm>
                <a:off x="173726" y="174000"/>
                <a:ext cx="1119718" cy="1122149"/>
              </a:xfrm>
              <a:prstGeom prst="ellipse">
                <a:avLst/>
              </a:prstGeom>
              <a:solidFill>
                <a:srgbClr val="D9D9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2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sym typeface="Calibri" panose="020F0502020204030204" pitchFamily="34" charset="0"/>
                </a:endParaRPr>
              </a:p>
            </p:txBody>
          </p:sp>
          <p:sp>
            <p:nvSpPr>
              <p:cNvPr id="7233" name="Textfeld 27"/>
              <p:cNvSpPr>
                <a:spLocks noChangeArrowheads="1"/>
              </p:cNvSpPr>
              <p:nvPr/>
            </p:nvSpPr>
            <p:spPr bwMode="auto">
              <a:xfrm>
                <a:off x="166595" y="252521"/>
                <a:ext cx="1127612" cy="5708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2000" b="1">
                    <a:solidFill>
                      <a:srgbClr val="E46C0A"/>
                    </a:solidFill>
                    <a:latin typeface="Avenir Book"/>
                    <a:ea typeface="MS PGothic" panose="020B0600070205080204" pitchFamily="34" charset="-128"/>
                    <a:sym typeface="Avenir Book"/>
                  </a:rPr>
                  <a:t>#204</a:t>
                </a:r>
                <a:endParaRPr lang="en-US" altLang="en-US" sz="2000" b="1">
                  <a:solidFill>
                    <a:srgbClr val="E46C0A"/>
                  </a:solidFill>
                  <a:latin typeface="Avenir Book"/>
                  <a:ea typeface="MS PGothic" panose="020B0600070205080204" pitchFamily="34" charset="-128"/>
                  <a:sym typeface="Avenir Book"/>
                </a:endParaRPr>
              </a:p>
            </p:txBody>
          </p:sp>
        </p:grpSp>
        <p:sp>
          <p:nvSpPr>
            <p:cNvPr id="7230" name="Textfeld 27"/>
            <p:cNvSpPr>
              <a:spLocks noChangeArrowheads="1"/>
            </p:cNvSpPr>
            <p:nvPr/>
          </p:nvSpPr>
          <p:spPr bwMode="auto">
            <a:xfrm>
              <a:off x="252214" y="791040"/>
              <a:ext cx="917846" cy="383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200" b="1">
                  <a:solidFill>
                    <a:srgbClr val="7F7F7F"/>
                  </a:solidFill>
                  <a:latin typeface="Avenir Book"/>
                  <a:ea typeface="MS PGothic" panose="020B0600070205080204" pitchFamily="34" charset="-128"/>
                  <a:sym typeface="Avenir Book"/>
                </a:rPr>
                <a:t>2017</a:t>
              </a:r>
              <a:endParaRPr lang="en-US" altLang="en-US" sz="1200" b="1">
                <a:solidFill>
                  <a:srgbClr val="7F7F7F"/>
                </a:solidFill>
                <a:latin typeface="Avenir Book"/>
                <a:ea typeface="MS PGothic" panose="020B0600070205080204" pitchFamily="34" charset="-128"/>
                <a:sym typeface="Avenir Book"/>
              </a:endParaRPr>
            </a:p>
          </p:txBody>
        </p:sp>
      </p:grpSp>
      <p:grpSp>
        <p:nvGrpSpPr>
          <p:cNvPr id="7192" name="Group 88"/>
          <p:cNvGrpSpPr/>
          <p:nvPr/>
        </p:nvGrpSpPr>
        <p:grpSpPr bwMode="auto">
          <a:xfrm>
            <a:off x="5808663" y="4267118"/>
            <a:ext cx="969962" cy="989012"/>
            <a:chOff x="0" y="0"/>
            <a:chExt cx="1426092" cy="1410670"/>
          </a:xfrm>
        </p:grpSpPr>
        <p:grpSp>
          <p:nvGrpSpPr>
            <p:cNvPr id="7224" name="Gruppieren 19"/>
            <p:cNvGrpSpPr/>
            <p:nvPr/>
          </p:nvGrpSpPr>
          <p:grpSpPr bwMode="auto">
            <a:xfrm>
              <a:off x="0" y="0"/>
              <a:ext cx="1426092" cy="1410670"/>
              <a:chOff x="0" y="0"/>
              <a:chExt cx="1454337" cy="1454337"/>
            </a:xfrm>
          </p:grpSpPr>
          <p:sp>
            <p:nvSpPr>
              <p:cNvPr id="7226" name="Freeform 6"/>
              <p:cNvSpPr>
                <a:spLocks noEditPoints="1" noChangeArrowheads="1"/>
              </p:cNvSpPr>
              <p:nvPr/>
            </p:nvSpPr>
            <p:spPr bwMode="auto">
              <a:xfrm>
                <a:off x="0" y="0"/>
                <a:ext cx="1454337" cy="1454337"/>
              </a:xfrm>
              <a:custGeom>
                <a:avLst/>
                <a:gdLst>
                  <a:gd name="T0" fmla="*/ 2147483646 w 760"/>
                  <a:gd name="T1" fmla="*/ 0 h 760"/>
                  <a:gd name="T2" fmla="*/ 0 w 760"/>
                  <a:gd name="T3" fmla="*/ 2147483646 h 760"/>
                  <a:gd name="T4" fmla="*/ 2147483646 w 760"/>
                  <a:gd name="T5" fmla="*/ 2147483646 h 760"/>
                  <a:gd name="T6" fmla="*/ 2147483646 w 760"/>
                  <a:gd name="T7" fmla="*/ 2147483646 h 760"/>
                  <a:gd name="T8" fmla="*/ 2147483646 w 760"/>
                  <a:gd name="T9" fmla="*/ 0 h 760"/>
                  <a:gd name="T10" fmla="*/ 2147483646 w 760"/>
                  <a:gd name="T11" fmla="*/ 2147483646 h 760"/>
                  <a:gd name="T12" fmla="*/ 2147483646 w 760"/>
                  <a:gd name="T13" fmla="*/ 2147483646 h 760"/>
                  <a:gd name="T14" fmla="*/ 2147483646 w 760"/>
                  <a:gd name="T15" fmla="*/ 2147483646 h 760"/>
                  <a:gd name="T16" fmla="*/ 2147483646 w 760"/>
                  <a:gd name="T17" fmla="*/ 2147483646 h 760"/>
                  <a:gd name="T18" fmla="*/ 2147483646 w 760"/>
                  <a:gd name="T19" fmla="*/ 2147483646 h 76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60"/>
                  <a:gd name="T31" fmla="*/ 0 h 760"/>
                  <a:gd name="T32" fmla="*/ 760 w 760"/>
                  <a:gd name="T33" fmla="*/ 760 h 76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60" h="760">
                    <a:moveTo>
                      <a:pt x="380" y="0"/>
                    </a:moveTo>
                    <a:cubicBezTo>
                      <a:pt x="170" y="0"/>
                      <a:pt x="0" y="170"/>
                      <a:pt x="0" y="380"/>
                    </a:cubicBezTo>
                    <a:cubicBezTo>
                      <a:pt x="0" y="590"/>
                      <a:pt x="170" y="760"/>
                      <a:pt x="380" y="760"/>
                    </a:cubicBezTo>
                    <a:cubicBezTo>
                      <a:pt x="590" y="760"/>
                      <a:pt x="760" y="590"/>
                      <a:pt x="760" y="380"/>
                    </a:cubicBezTo>
                    <a:cubicBezTo>
                      <a:pt x="760" y="170"/>
                      <a:pt x="590" y="0"/>
                      <a:pt x="380" y="0"/>
                    </a:cubicBezTo>
                    <a:close/>
                    <a:moveTo>
                      <a:pt x="380" y="673"/>
                    </a:moveTo>
                    <a:cubicBezTo>
                      <a:pt x="219" y="673"/>
                      <a:pt x="88" y="542"/>
                      <a:pt x="88" y="380"/>
                    </a:cubicBezTo>
                    <a:cubicBezTo>
                      <a:pt x="88" y="218"/>
                      <a:pt x="219" y="87"/>
                      <a:pt x="380" y="87"/>
                    </a:cubicBezTo>
                    <a:cubicBezTo>
                      <a:pt x="542" y="87"/>
                      <a:pt x="673" y="218"/>
                      <a:pt x="673" y="380"/>
                    </a:cubicBezTo>
                    <a:cubicBezTo>
                      <a:pt x="673" y="542"/>
                      <a:pt x="542" y="673"/>
                      <a:pt x="380" y="673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7227" name="Oval 7"/>
              <p:cNvSpPr>
                <a:spLocks noChangeArrowheads="1"/>
              </p:cNvSpPr>
              <p:nvPr/>
            </p:nvSpPr>
            <p:spPr bwMode="auto">
              <a:xfrm>
                <a:off x="173726" y="174000"/>
                <a:ext cx="1119718" cy="1122149"/>
              </a:xfrm>
              <a:prstGeom prst="ellipse">
                <a:avLst/>
              </a:prstGeom>
              <a:solidFill>
                <a:srgbClr val="D9D9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2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sym typeface="Calibri" panose="020F0502020204030204" pitchFamily="34" charset="0"/>
                </a:endParaRPr>
              </a:p>
            </p:txBody>
          </p:sp>
          <p:sp>
            <p:nvSpPr>
              <p:cNvPr id="7228" name="Textfeld 27"/>
              <p:cNvSpPr>
                <a:spLocks noChangeArrowheads="1"/>
              </p:cNvSpPr>
              <p:nvPr/>
            </p:nvSpPr>
            <p:spPr bwMode="auto">
              <a:xfrm>
                <a:off x="166596" y="370360"/>
                <a:ext cx="1127612" cy="5131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600" b="1">
                    <a:solidFill>
                      <a:srgbClr val="FF0000"/>
                    </a:solidFill>
                    <a:latin typeface="Avenir Book"/>
                    <a:ea typeface="MS PGothic" panose="020B0600070205080204" pitchFamily="34" charset="-128"/>
                    <a:sym typeface="Avenir Book"/>
                  </a:rPr>
                  <a:t>#296</a:t>
                </a:r>
                <a:endParaRPr lang="en-US" altLang="en-US" sz="1200" b="1">
                  <a:solidFill>
                    <a:srgbClr val="FF0000"/>
                  </a:solidFill>
                  <a:latin typeface="Avenir Book"/>
                  <a:ea typeface="MS PGothic" panose="020B0600070205080204" pitchFamily="34" charset="-128"/>
                  <a:sym typeface="Avenir Book"/>
                </a:endParaRPr>
              </a:p>
            </p:txBody>
          </p:sp>
        </p:grpSp>
        <p:sp>
          <p:nvSpPr>
            <p:cNvPr id="7225" name="Textfeld 27"/>
            <p:cNvSpPr>
              <a:spLocks noChangeArrowheads="1"/>
            </p:cNvSpPr>
            <p:nvPr/>
          </p:nvSpPr>
          <p:spPr bwMode="auto">
            <a:xfrm>
              <a:off x="252213" y="791039"/>
              <a:ext cx="917845" cy="452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 b="1">
                  <a:solidFill>
                    <a:srgbClr val="7F7F7F"/>
                  </a:solidFill>
                  <a:latin typeface="Avenir Book"/>
                  <a:ea typeface="MS PGothic" panose="020B0600070205080204" pitchFamily="34" charset="-128"/>
                  <a:sym typeface="Avenir Book"/>
                </a:rPr>
                <a:t>2017</a:t>
              </a:r>
              <a:endParaRPr lang="en-US" altLang="en-US" sz="1400" b="1">
                <a:solidFill>
                  <a:srgbClr val="7F7F7F"/>
                </a:solidFill>
                <a:latin typeface="Avenir Book"/>
                <a:ea typeface="MS PGothic" panose="020B0600070205080204" pitchFamily="34" charset="-128"/>
                <a:sym typeface="Avenir Book"/>
              </a:endParaRPr>
            </a:p>
          </p:txBody>
        </p:sp>
      </p:grpSp>
      <p:sp>
        <p:nvSpPr>
          <p:cNvPr id="84" name="TextBox 26"/>
          <p:cNvSpPr>
            <a:spLocks noChangeArrowheads="1"/>
          </p:cNvSpPr>
          <p:nvPr/>
        </p:nvSpPr>
        <p:spPr bwMode="auto">
          <a:xfrm>
            <a:off x="107950" y="6183230"/>
            <a:ext cx="2028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b="1" dirty="0">
                <a:latin typeface="+mn-lt"/>
                <a:ea typeface="MS PGothic" panose="020B0600070205080204" pitchFamily="34" charset="-128"/>
                <a:sym typeface="Avenir Book" charset="0"/>
              </a:rPr>
              <a:t>Natural Sciences</a:t>
            </a:r>
            <a:endParaRPr lang="en-US" b="1" dirty="0">
              <a:latin typeface="+mn-lt"/>
              <a:ea typeface="MS PGothic" panose="020B0600070205080204" pitchFamily="34" charset="-128"/>
              <a:sym typeface="Avenir Book" charset="0"/>
            </a:endParaRPr>
          </a:p>
        </p:txBody>
      </p:sp>
      <p:grpSp>
        <p:nvGrpSpPr>
          <p:cNvPr id="7194" name="Group 88"/>
          <p:cNvGrpSpPr/>
          <p:nvPr/>
        </p:nvGrpSpPr>
        <p:grpSpPr bwMode="auto">
          <a:xfrm>
            <a:off x="5859463" y="5514893"/>
            <a:ext cx="969962" cy="958850"/>
            <a:chOff x="0" y="0"/>
            <a:chExt cx="1426092" cy="1410670"/>
          </a:xfrm>
        </p:grpSpPr>
        <p:grpSp>
          <p:nvGrpSpPr>
            <p:cNvPr id="7219" name="Gruppieren 19"/>
            <p:cNvGrpSpPr/>
            <p:nvPr/>
          </p:nvGrpSpPr>
          <p:grpSpPr bwMode="auto">
            <a:xfrm>
              <a:off x="0" y="0"/>
              <a:ext cx="1426092" cy="1410670"/>
              <a:chOff x="0" y="0"/>
              <a:chExt cx="1454337" cy="1454337"/>
            </a:xfrm>
          </p:grpSpPr>
          <p:sp>
            <p:nvSpPr>
              <p:cNvPr id="88" name="Freeform 6"/>
              <p:cNvSpPr>
                <a:spLocks noEditPoints="1" noChangeArrowheads="1"/>
              </p:cNvSpPr>
              <p:nvPr/>
            </p:nvSpPr>
            <p:spPr bwMode="auto">
              <a:xfrm>
                <a:off x="0" y="0"/>
                <a:ext cx="1454337" cy="1454337"/>
              </a:xfrm>
              <a:custGeom>
                <a:avLst/>
                <a:gdLst>
                  <a:gd name="T0" fmla="*/ 380 w 760"/>
                  <a:gd name="T1" fmla="*/ 0 h 760"/>
                  <a:gd name="T2" fmla="*/ 0 w 760"/>
                  <a:gd name="T3" fmla="*/ 380 h 760"/>
                  <a:gd name="T4" fmla="*/ 380 w 760"/>
                  <a:gd name="T5" fmla="*/ 760 h 760"/>
                  <a:gd name="T6" fmla="*/ 760 w 760"/>
                  <a:gd name="T7" fmla="*/ 380 h 760"/>
                  <a:gd name="T8" fmla="*/ 380 w 760"/>
                  <a:gd name="T9" fmla="*/ 0 h 760"/>
                  <a:gd name="T10" fmla="*/ 380 w 760"/>
                  <a:gd name="T11" fmla="*/ 673 h 760"/>
                  <a:gd name="T12" fmla="*/ 88 w 760"/>
                  <a:gd name="T13" fmla="*/ 380 h 760"/>
                  <a:gd name="T14" fmla="*/ 380 w 760"/>
                  <a:gd name="T15" fmla="*/ 87 h 760"/>
                  <a:gd name="T16" fmla="*/ 673 w 760"/>
                  <a:gd name="T17" fmla="*/ 380 h 760"/>
                  <a:gd name="T18" fmla="*/ 380 w 760"/>
                  <a:gd name="T19" fmla="*/ 673 h 76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60"/>
                  <a:gd name="T31" fmla="*/ 0 h 760"/>
                  <a:gd name="T32" fmla="*/ 760 w 760"/>
                  <a:gd name="T33" fmla="*/ 760 h 76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60" h="760">
                    <a:moveTo>
                      <a:pt x="380" y="0"/>
                    </a:moveTo>
                    <a:cubicBezTo>
                      <a:pt x="170" y="0"/>
                      <a:pt x="0" y="170"/>
                      <a:pt x="0" y="380"/>
                    </a:cubicBezTo>
                    <a:cubicBezTo>
                      <a:pt x="0" y="590"/>
                      <a:pt x="170" y="760"/>
                      <a:pt x="380" y="760"/>
                    </a:cubicBezTo>
                    <a:cubicBezTo>
                      <a:pt x="590" y="760"/>
                      <a:pt x="760" y="590"/>
                      <a:pt x="760" y="380"/>
                    </a:cubicBezTo>
                    <a:cubicBezTo>
                      <a:pt x="760" y="170"/>
                      <a:pt x="590" y="0"/>
                      <a:pt x="380" y="0"/>
                    </a:cubicBezTo>
                    <a:close/>
                    <a:moveTo>
                      <a:pt x="380" y="673"/>
                    </a:moveTo>
                    <a:cubicBezTo>
                      <a:pt x="219" y="673"/>
                      <a:pt x="88" y="542"/>
                      <a:pt x="88" y="380"/>
                    </a:cubicBezTo>
                    <a:cubicBezTo>
                      <a:pt x="88" y="218"/>
                      <a:pt x="219" y="87"/>
                      <a:pt x="380" y="87"/>
                    </a:cubicBezTo>
                    <a:cubicBezTo>
                      <a:pt x="542" y="87"/>
                      <a:pt x="673" y="218"/>
                      <a:pt x="673" y="380"/>
                    </a:cubicBezTo>
                    <a:cubicBezTo>
                      <a:pt x="673" y="542"/>
                      <a:pt x="542" y="673"/>
                      <a:pt x="380" y="67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200">
                  <a:solidFill>
                    <a:srgbClr val="000000"/>
                  </a:solidFill>
                  <a:ea typeface="MS PGothic" panose="020B0600070205080204" pitchFamily="34" charset="-128"/>
                </a:endParaRPr>
              </a:p>
            </p:txBody>
          </p:sp>
          <p:sp>
            <p:nvSpPr>
              <p:cNvPr id="7222" name="Oval 7"/>
              <p:cNvSpPr>
                <a:spLocks noChangeArrowheads="1"/>
              </p:cNvSpPr>
              <p:nvPr/>
            </p:nvSpPr>
            <p:spPr bwMode="auto">
              <a:xfrm>
                <a:off x="173726" y="174000"/>
                <a:ext cx="1119718" cy="1122149"/>
              </a:xfrm>
              <a:prstGeom prst="ellipse">
                <a:avLst/>
              </a:prstGeom>
              <a:solidFill>
                <a:srgbClr val="D9D9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2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sym typeface="Calibri" panose="020F0502020204030204" pitchFamily="34" charset="0"/>
                </a:endParaRPr>
              </a:p>
            </p:txBody>
          </p:sp>
          <p:sp>
            <p:nvSpPr>
              <p:cNvPr id="90" name="Textfeld 27"/>
              <p:cNvSpPr>
                <a:spLocks noChangeArrowheads="1"/>
              </p:cNvSpPr>
              <p:nvPr/>
            </p:nvSpPr>
            <p:spPr bwMode="auto">
              <a:xfrm>
                <a:off x="166618" y="370808"/>
                <a:ext cx="1128242" cy="5128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1600" b="1" dirty="0">
                    <a:solidFill>
                      <a:srgbClr val="FF0000"/>
                    </a:solidFill>
                    <a:latin typeface="Avenir Book" charset="0"/>
                    <a:ea typeface="MS PGothic" panose="020B0600070205080204" pitchFamily="34" charset="-128"/>
                    <a:sym typeface="Avenir Book" charset="0"/>
                  </a:rPr>
                  <a:t>#378</a:t>
                </a:r>
                <a:endParaRPr lang="en-US" sz="1600" b="1" dirty="0">
                  <a:solidFill>
                    <a:srgbClr val="FF0000"/>
                  </a:solidFill>
                  <a:latin typeface="Avenir Book" charset="0"/>
                  <a:ea typeface="MS PGothic" panose="020B0600070205080204" pitchFamily="34" charset="-128"/>
                  <a:sym typeface="Avenir Book" charset="0"/>
                </a:endParaRPr>
              </a:p>
            </p:txBody>
          </p:sp>
        </p:grpSp>
        <p:sp>
          <p:nvSpPr>
            <p:cNvPr id="7220" name="Textfeld 27"/>
            <p:cNvSpPr>
              <a:spLocks noChangeArrowheads="1"/>
            </p:cNvSpPr>
            <p:nvPr/>
          </p:nvSpPr>
          <p:spPr bwMode="auto">
            <a:xfrm>
              <a:off x="252213" y="791039"/>
              <a:ext cx="917845" cy="452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 b="1">
                  <a:solidFill>
                    <a:srgbClr val="7F7F7F"/>
                  </a:solidFill>
                  <a:latin typeface="Avenir Book"/>
                  <a:ea typeface="MS PGothic" panose="020B0600070205080204" pitchFamily="34" charset="-128"/>
                  <a:sym typeface="Avenir Book"/>
                </a:rPr>
                <a:t>2017</a:t>
              </a:r>
              <a:endParaRPr lang="en-US" altLang="en-US" sz="1400" b="1">
                <a:solidFill>
                  <a:srgbClr val="7F7F7F"/>
                </a:solidFill>
                <a:latin typeface="Avenir Book"/>
                <a:ea typeface="MS PGothic" panose="020B0600070205080204" pitchFamily="34" charset="-128"/>
                <a:sym typeface="Avenir Book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923740" y="67386"/>
            <a:ext cx="7189787" cy="461962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MY" sz="2400" b="1" dirty="0">
                <a:solidFill>
                  <a:srgbClr val="FF0000"/>
                </a:solidFill>
                <a:latin typeface="+mn-lt"/>
              </a:rPr>
              <a:t>2014	         2015	2016	       2017        2018</a:t>
            </a:r>
            <a:endParaRPr lang="en-MY" sz="2400" b="1" dirty="0">
              <a:solidFill>
                <a:srgbClr val="FF0000"/>
              </a:solidFill>
              <a:latin typeface="+mn-lt"/>
            </a:endParaRPr>
          </a:p>
        </p:txBody>
      </p:sp>
      <p:grpSp>
        <p:nvGrpSpPr>
          <p:cNvPr id="7196" name="Group 76"/>
          <p:cNvGrpSpPr/>
          <p:nvPr/>
        </p:nvGrpSpPr>
        <p:grpSpPr bwMode="auto">
          <a:xfrm>
            <a:off x="7078663" y="2016043"/>
            <a:ext cx="1030287" cy="1019175"/>
            <a:chOff x="0" y="0"/>
            <a:chExt cx="1426092" cy="1410670"/>
          </a:xfrm>
        </p:grpSpPr>
        <p:grpSp>
          <p:nvGrpSpPr>
            <p:cNvPr id="7214" name="Gruppieren 19"/>
            <p:cNvGrpSpPr/>
            <p:nvPr/>
          </p:nvGrpSpPr>
          <p:grpSpPr bwMode="auto">
            <a:xfrm>
              <a:off x="0" y="0"/>
              <a:ext cx="1426092" cy="1410670"/>
              <a:chOff x="0" y="0"/>
              <a:chExt cx="1454337" cy="1454337"/>
            </a:xfrm>
          </p:grpSpPr>
          <p:sp>
            <p:nvSpPr>
              <p:cNvPr id="7216" name="Freeform 6"/>
              <p:cNvSpPr>
                <a:spLocks noEditPoints="1" noChangeArrowheads="1"/>
              </p:cNvSpPr>
              <p:nvPr/>
            </p:nvSpPr>
            <p:spPr bwMode="auto">
              <a:xfrm>
                <a:off x="0" y="0"/>
                <a:ext cx="1454337" cy="1454337"/>
              </a:xfrm>
              <a:custGeom>
                <a:avLst/>
                <a:gdLst>
                  <a:gd name="T0" fmla="*/ 2147483646 w 760"/>
                  <a:gd name="T1" fmla="*/ 0 h 760"/>
                  <a:gd name="T2" fmla="*/ 0 w 760"/>
                  <a:gd name="T3" fmla="*/ 2147483646 h 760"/>
                  <a:gd name="T4" fmla="*/ 2147483646 w 760"/>
                  <a:gd name="T5" fmla="*/ 2147483646 h 760"/>
                  <a:gd name="T6" fmla="*/ 2147483646 w 760"/>
                  <a:gd name="T7" fmla="*/ 2147483646 h 760"/>
                  <a:gd name="T8" fmla="*/ 2147483646 w 760"/>
                  <a:gd name="T9" fmla="*/ 0 h 760"/>
                  <a:gd name="T10" fmla="*/ 2147483646 w 760"/>
                  <a:gd name="T11" fmla="*/ 2147483646 h 760"/>
                  <a:gd name="T12" fmla="*/ 2147483646 w 760"/>
                  <a:gd name="T13" fmla="*/ 2147483646 h 760"/>
                  <a:gd name="T14" fmla="*/ 2147483646 w 760"/>
                  <a:gd name="T15" fmla="*/ 2147483646 h 760"/>
                  <a:gd name="T16" fmla="*/ 2147483646 w 760"/>
                  <a:gd name="T17" fmla="*/ 2147483646 h 760"/>
                  <a:gd name="T18" fmla="*/ 2147483646 w 760"/>
                  <a:gd name="T19" fmla="*/ 2147483646 h 76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60"/>
                  <a:gd name="T31" fmla="*/ 0 h 760"/>
                  <a:gd name="T32" fmla="*/ 760 w 760"/>
                  <a:gd name="T33" fmla="*/ 760 h 76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60" h="760">
                    <a:moveTo>
                      <a:pt x="380" y="0"/>
                    </a:moveTo>
                    <a:cubicBezTo>
                      <a:pt x="170" y="0"/>
                      <a:pt x="0" y="170"/>
                      <a:pt x="0" y="380"/>
                    </a:cubicBezTo>
                    <a:cubicBezTo>
                      <a:pt x="0" y="590"/>
                      <a:pt x="170" y="760"/>
                      <a:pt x="380" y="760"/>
                    </a:cubicBezTo>
                    <a:cubicBezTo>
                      <a:pt x="590" y="760"/>
                      <a:pt x="760" y="590"/>
                      <a:pt x="760" y="380"/>
                    </a:cubicBezTo>
                    <a:cubicBezTo>
                      <a:pt x="760" y="170"/>
                      <a:pt x="590" y="0"/>
                      <a:pt x="380" y="0"/>
                    </a:cubicBezTo>
                    <a:close/>
                    <a:moveTo>
                      <a:pt x="380" y="673"/>
                    </a:moveTo>
                    <a:cubicBezTo>
                      <a:pt x="219" y="673"/>
                      <a:pt x="88" y="542"/>
                      <a:pt x="88" y="380"/>
                    </a:cubicBezTo>
                    <a:cubicBezTo>
                      <a:pt x="88" y="218"/>
                      <a:pt x="219" y="87"/>
                      <a:pt x="380" y="87"/>
                    </a:cubicBezTo>
                    <a:cubicBezTo>
                      <a:pt x="542" y="87"/>
                      <a:pt x="673" y="218"/>
                      <a:pt x="673" y="380"/>
                    </a:cubicBezTo>
                    <a:cubicBezTo>
                      <a:pt x="673" y="542"/>
                      <a:pt x="542" y="673"/>
                      <a:pt x="380" y="673"/>
                    </a:cubicBezTo>
                    <a:close/>
                  </a:path>
                </a:pathLst>
              </a:custGeom>
              <a:solidFill>
                <a:srgbClr val="E46C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7217" name="Oval 7"/>
              <p:cNvSpPr>
                <a:spLocks noChangeArrowheads="1"/>
              </p:cNvSpPr>
              <p:nvPr/>
            </p:nvSpPr>
            <p:spPr bwMode="auto">
              <a:xfrm>
                <a:off x="173726" y="174000"/>
                <a:ext cx="1119718" cy="1122149"/>
              </a:xfrm>
              <a:prstGeom prst="ellipse">
                <a:avLst/>
              </a:prstGeom>
              <a:solidFill>
                <a:srgbClr val="D9D9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2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sym typeface="Calibri" panose="020F0502020204030204" pitchFamily="34" charset="0"/>
                </a:endParaRPr>
              </a:p>
            </p:txBody>
          </p:sp>
          <p:sp>
            <p:nvSpPr>
              <p:cNvPr id="7218" name="Textfeld 27"/>
              <p:cNvSpPr>
                <a:spLocks noChangeArrowheads="1"/>
              </p:cNvSpPr>
              <p:nvPr/>
            </p:nvSpPr>
            <p:spPr bwMode="auto">
              <a:xfrm>
                <a:off x="166595" y="252521"/>
                <a:ext cx="1127612" cy="5708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2000" b="1">
                    <a:solidFill>
                      <a:srgbClr val="E46C0A"/>
                    </a:solidFill>
                    <a:latin typeface="Avenir Book"/>
                    <a:ea typeface="MS PGothic" panose="020B0600070205080204" pitchFamily="34" charset="-128"/>
                    <a:sym typeface="Avenir Book"/>
                  </a:rPr>
                  <a:t>#122</a:t>
                </a:r>
                <a:endParaRPr lang="en-US" altLang="en-US" sz="2000" b="1">
                  <a:solidFill>
                    <a:srgbClr val="E46C0A"/>
                  </a:solidFill>
                  <a:latin typeface="Avenir Book"/>
                  <a:ea typeface="MS PGothic" panose="020B0600070205080204" pitchFamily="34" charset="-128"/>
                  <a:sym typeface="Avenir Book"/>
                </a:endParaRPr>
              </a:p>
            </p:txBody>
          </p:sp>
        </p:grpSp>
        <p:sp>
          <p:nvSpPr>
            <p:cNvPr id="7215" name="Textfeld 27"/>
            <p:cNvSpPr>
              <a:spLocks noChangeArrowheads="1"/>
            </p:cNvSpPr>
            <p:nvPr/>
          </p:nvSpPr>
          <p:spPr bwMode="auto">
            <a:xfrm>
              <a:off x="252214" y="791040"/>
              <a:ext cx="917846" cy="383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200" b="1">
                  <a:solidFill>
                    <a:srgbClr val="7F7F7F"/>
                  </a:solidFill>
                  <a:latin typeface="Avenir Book"/>
                  <a:ea typeface="MS PGothic" panose="020B0600070205080204" pitchFamily="34" charset="-128"/>
                  <a:sym typeface="Avenir Book"/>
                </a:rPr>
                <a:t>2018</a:t>
              </a:r>
              <a:endParaRPr lang="en-US" altLang="en-US" sz="1200" b="1">
                <a:solidFill>
                  <a:srgbClr val="7F7F7F"/>
                </a:solidFill>
                <a:latin typeface="Avenir Book"/>
                <a:ea typeface="MS PGothic" panose="020B0600070205080204" pitchFamily="34" charset="-128"/>
                <a:sym typeface="Avenir Book"/>
              </a:endParaRPr>
            </a:p>
          </p:txBody>
        </p:sp>
      </p:grpSp>
      <p:grpSp>
        <p:nvGrpSpPr>
          <p:cNvPr id="6" name="Group 58"/>
          <p:cNvGrpSpPr/>
          <p:nvPr/>
        </p:nvGrpSpPr>
        <p:grpSpPr bwMode="auto">
          <a:xfrm>
            <a:off x="7065963" y="588880"/>
            <a:ext cx="1069975" cy="1082675"/>
            <a:chOff x="0" y="0"/>
            <a:chExt cx="1426092" cy="1410670"/>
          </a:xfrm>
        </p:grpSpPr>
        <p:grpSp>
          <p:nvGrpSpPr>
            <p:cNvPr id="7209" name="Gruppieren 19"/>
            <p:cNvGrpSpPr/>
            <p:nvPr/>
          </p:nvGrpSpPr>
          <p:grpSpPr bwMode="auto">
            <a:xfrm>
              <a:off x="0" y="0"/>
              <a:ext cx="1426092" cy="1410670"/>
              <a:chOff x="0" y="0"/>
              <a:chExt cx="1454337" cy="1454337"/>
            </a:xfrm>
          </p:grpSpPr>
          <p:sp>
            <p:nvSpPr>
              <p:cNvPr id="7211" name="Freeform 6"/>
              <p:cNvSpPr>
                <a:spLocks noEditPoints="1" noChangeArrowheads="1"/>
              </p:cNvSpPr>
              <p:nvPr/>
            </p:nvSpPr>
            <p:spPr bwMode="auto">
              <a:xfrm>
                <a:off x="0" y="0"/>
                <a:ext cx="1454337" cy="1454337"/>
              </a:xfrm>
              <a:custGeom>
                <a:avLst/>
                <a:gdLst>
                  <a:gd name="T0" fmla="*/ 2147483646 w 760"/>
                  <a:gd name="T1" fmla="*/ 0 h 760"/>
                  <a:gd name="T2" fmla="*/ 0 w 760"/>
                  <a:gd name="T3" fmla="*/ 2147483646 h 760"/>
                  <a:gd name="T4" fmla="*/ 2147483646 w 760"/>
                  <a:gd name="T5" fmla="*/ 2147483646 h 760"/>
                  <a:gd name="T6" fmla="*/ 2147483646 w 760"/>
                  <a:gd name="T7" fmla="*/ 2147483646 h 760"/>
                  <a:gd name="T8" fmla="*/ 2147483646 w 760"/>
                  <a:gd name="T9" fmla="*/ 0 h 760"/>
                  <a:gd name="T10" fmla="*/ 2147483646 w 760"/>
                  <a:gd name="T11" fmla="*/ 2147483646 h 760"/>
                  <a:gd name="T12" fmla="*/ 2147483646 w 760"/>
                  <a:gd name="T13" fmla="*/ 2147483646 h 760"/>
                  <a:gd name="T14" fmla="*/ 2147483646 w 760"/>
                  <a:gd name="T15" fmla="*/ 2147483646 h 760"/>
                  <a:gd name="T16" fmla="*/ 2147483646 w 760"/>
                  <a:gd name="T17" fmla="*/ 2147483646 h 760"/>
                  <a:gd name="T18" fmla="*/ 2147483646 w 760"/>
                  <a:gd name="T19" fmla="*/ 2147483646 h 76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60"/>
                  <a:gd name="T31" fmla="*/ 0 h 760"/>
                  <a:gd name="T32" fmla="*/ 760 w 760"/>
                  <a:gd name="T33" fmla="*/ 760 h 76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60" h="760">
                    <a:moveTo>
                      <a:pt x="380" y="0"/>
                    </a:moveTo>
                    <a:cubicBezTo>
                      <a:pt x="170" y="0"/>
                      <a:pt x="0" y="170"/>
                      <a:pt x="0" y="380"/>
                    </a:cubicBezTo>
                    <a:cubicBezTo>
                      <a:pt x="0" y="590"/>
                      <a:pt x="170" y="760"/>
                      <a:pt x="380" y="760"/>
                    </a:cubicBezTo>
                    <a:cubicBezTo>
                      <a:pt x="590" y="760"/>
                      <a:pt x="760" y="590"/>
                      <a:pt x="760" y="380"/>
                    </a:cubicBezTo>
                    <a:cubicBezTo>
                      <a:pt x="760" y="170"/>
                      <a:pt x="590" y="0"/>
                      <a:pt x="380" y="0"/>
                    </a:cubicBezTo>
                    <a:close/>
                    <a:moveTo>
                      <a:pt x="380" y="673"/>
                    </a:moveTo>
                    <a:cubicBezTo>
                      <a:pt x="219" y="673"/>
                      <a:pt x="88" y="542"/>
                      <a:pt x="88" y="380"/>
                    </a:cubicBezTo>
                    <a:cubicBezTo>
                      <a:pt x="88" y="218"/>
                      <a:pt x="219" y="87"/>
                      <a:pt x="380" y="87"/>
                    </a:cubicBezTo>
                    <a:cubicBezTo>
                      <a:pt x="542" y="87"/>
                      <a:pt x="673" y="218"/>
                      <a:pt x="673" y="380"/>
                    </a:cubicBezTo>
                    <a:cubicBezTo>
                      <a:pt x="673" y="542"/>
                      <a:pt x="542" y="673"/>
                      <a:pt x="380" y="673"/>
                    </a:cubicBezTo>
                    <a:close/>
                  </a:path>
                </a:pathLst>
              </a:custGeom>
              <a:solidFill>
                <a:srgbClr val="98480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7212" name="Oval 7"/>
              <p:cNvSpPr>
                <a:spLocks noChangeArrowheads="1"/>
              </p:cNvSpPr>
              <p:nvPr/>
            </p:nvSpPr>
            <p:spPr bwMode="auto">
              <a:xfrm>
                <a:off x="173726" y="174000"/>
                <a:ext cx="1119718" cy="1122149"/>
              </a:xfrm>
              <a:prstGeom prst="ellipse">
                <a:avLst/>
              </a:prstGeom>
              <a:solidFill>
                <a:srgbClr val="D9D9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2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sym typeface="Calibri" panose="020F0502020204030204" pitchFamily="34" charset="0"/>
                </a:endParaRPr>
              </a:p>
            </p:txBody>
          </p:sp>
          <p:sp>
            <p:nvSpPr>
              <p:cNvPr id="7213" name="Textfeld 27"/>
              <p:cNvSpPr>
                <a:spLocks noChangeArrowheads="1"/>
              </p:cNvSpPr>
              <p:nvPr/>
            </p:nvSpPr>
            <p:spPr bwMode="auto">
              <a:xfrm>
                <a:off x="153644" y="278707"/>
                <a:ext cx="1127612" cy="5374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2000" b="1">
                    <a:solidFill>
                      <a:srgbClr val="974806"/>
                    </a:solidFill>
                    <a:latin typeface="Avenir Book"/>
                    <a:ea typeface="MS PGothic" panose="020B0600070205080204" pitchFamily="34" charset="-128"/>
                    <a:sym typeface="Avenir Book"/>
                  </a:rPr>
                  <a:t>#53</a:t>
                </a:r>
                <a:endParaRPr lang="en-US" altLang="en-US" sz="2000" b="1">
                  <a:solidFill>
                    <a:srgbClr val="974806"/>
                  </a:solidFill>
                  <a:latin typeface="Avenir Book"/>
                  <a:ea typeface="MS PGothic" panose="020B0600070205080204" pitchFamily="34" charset="-128"/>
                  <a:sym typeface="Avenir Book"/>
                </a:endParaRPr>
              </a:p>
            </p:txBody>
          </p:sp>
        </p:grpSp>
        <p:sp>
          <p:nvSpPr>
            <p:cNvPr id="7210" name="Textfeld 27"/>
            <p:cNvSpPr>
              <a:spLocks noChangeArrowheads="1"/>
            </p:cNvSpPr>
            <p:nvPr/>
          </p:nvSpPr>
          <p:spPr bwMode="auto">
            <a:xfrm>
              <a:off x="252214" y="791037"/>
              <a:ext cx="917846" cy="4010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 b="1">
                  <a:solidFill>
                    <a:srgbClr val="7F7F7F"/>
                  </a:solidFill>
                  <a:latin typeface="Avenir Book"/>
                  <a:ea typeface="MS PGothic" panose="020B0600070205080204" pitchFamily="34" charset="-128"/>
                  <a:sym typeface="Avenir Book"/>
                </a:rPr>
                <a:t>2018</a:t>
              </a:r>
              <a:endParaRPr lang="en-US" altLang="en-US" sz="1400" b="1">
                <a:solidFill>
                  <a:srgbClr val="7F7F7F"/>
                </a:solidFill>
                <a:latin typeface="Avenir Book"/>
                <a:ea typeface="MS PGothic" panose="020B0600070205080204" pitchFamily="34" charset="-128"/>
                <a:sym typeface="Avenir Book"/>
              </a:endParaRPr>
            </a:p>
          </p:txBody>
        </p:sp>
      </p:grpSp>
      <p:grpSp>
        <p:nvGrpSpPr>
          <p:cNvPr id="7198" name="Group 88"/>
          <p:cNvGrpSpPr/>
          <p:nvPr/>
        </p:nvGrpSpPr>
        <p:grpSpPr bwMode="auto">
          <a:xfrm>
            <a:off x="7207250" y="5260893"/>
            <a:ext cx="969963" cy="958850"/>
            <a:chOff x="0" y="0"/>
            <a:chExt cx="1426092" cy="1410670"/>
          </a:xfrm>
        </p:grpSpPr>
        <p:grpSp>
          <p:nvGrpSpPr>
            <p:cNvPr id="7204" name="Gruppieren 19"/>
            <p:cNvGrpSpPr/>
            <p:nvPr/>
          </p:nvGrpSpPr>
          <p:grpSpPr bwMode="auto">
            <a:xfrm>
              <a:off x="0" y="0"/>
              <a:ext cx="1426092" cy="1410670"/>
              <a:chOff x="0" y="0"/>
              <a:chExt cx="1454337" cy="1454337"/>
            </a:xfrm>
          </p:grpSpPr>
          <p:sp>
            <p:nvSpPr>
              <p:cNvPr id="102" name="Freeform 6"/>
              <p:cNvSpPr>
                <a:spLocks noEditPoints="1" noChangeArrowheads="1"/>
              </p:cNvSpPr>
              <p:nvPr/>
            </p:nvSpPr>
            <p:spPr bwMode="auto">
              <a:xfrm>
                <a:off x="0" y="0"/>
                <a:ext cx="1454337" cy="1454337"/>
              </a:xfrm>
              <a:custGeom>
                <a:avLst/>
                <a:gdLst>
                  <a:gd name="T0" fmla="*/ 380 w 760"/>
                  <a:gd name="T1" fmla="*/ 0 h 760"/>
                  <a:gd name="T2" fmla="*/ 0 w 760"/>
                  <a:gd name="T3" fmla="*/ 380 h 760"/>
                  <a:gd name="T4" fmla="*/ 380 w 760"/>
                  <a:gd name="T5" fmla="*/ 760 h 760"/>
                  <a:gd name="T6" fmla="*/ 760 w 760"/>
                  <a:gd name="T7" fmla="*/ 380 h 760"/>
                  <a:gd name="T8" fmla="*/ 380 w 760"/>
                  <a:gd name="T9" fmla="*/ 0 h 760"/>
                  <a:gd name="T10" fmla="*/ 380 w 760"/>
                  <a:gd name="T11" fmla="*/ 673 h 760"/>
                  <a:gd name="T12" fmla="*/ 88 w 760"/>
                  <a:gd name="T13" fmla="*/ 380 h 760"/>
                  <a:gd name="T14" fmla="*/ 380 w 760"/>
                  <a:gd name="T15" fmla="*/ 87 h 760"/>
                  <a:gd name="T16" fmla="*/ 673 w 760"/>
                  <a:gd name="T17" fmla="*/ 380 h 760"/>
                  <a:gd name="T18" fmla="*/ 380 w 760"/>
                  <a:gd name="T19" fmla="*/ 673 h 76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60"/>
                  <a:gd name="T31" fmla="*/ 0 h 760"/>
                  <a:gd name="T32" fmla="*/ 760 w 760"/>
                  <a:gd name="T33" fmla="*/ 760 h 76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60" h="760">
                    <a:moveTo>
                      <a:pt x="380" y="0"/>
                    </a:moveTo>
                    <a:cubicBezTo>
                      <a:pt x="170" y="0"/>
                      <a:pt x="0" y="170"/>
                      <a:pt x="0" y="380"/>
                    </a:cubicBezTo>
                    <a:cubicBezTo>
                      <a:pt x="0" y="590"/>
                      <a:pt x="170" y="760"/>
                      <a:pt x="380" y="760"/>
                    </a:cubicBezTo>
                    <a:cubicBezTo>
                      <a:pt x="590" y="760"/>
                      <a:pt x="760" y="590"/>
                      <a:pt x="760" y="380"/>
                    </a:cubicBezTo>
                    <a:cubicBezTo>
                      <a:pt x="760" y="170"/>
                      <a:pt x="590" y="0"/>
                      <a:pt x="380" y="0"/>
                    </a:cubicBezTo>
                    <a:close/>
                    <a:moveTo>
                      <a:pt x="380" y="673"/>
                    </a:moveTo>
                    <a:cubicBezTo>
                      <a:pt x="219" y="673"/>
                      <a:pt x="88" y="542"/>
                      <a:pt x="88" y="380"/>
                    </a:cubicBezTo>
                    <a:cubicBezTo>
                      <a:pt x="88" y="218"/>
                      <a:pt x="219" y="87"/>
                      <a:pt x="380" y="87"/>
                    </a:cubicBezTo>
                    <a:cubicBezTo>
                      <a:pt x="542" y="87"/>
                      <a:pt x="673" y="218"/>
                      <a:pt x="673" y="380"/>
                    </a:cubicBezTo>
                    <a:cubicBezTo>
                      <a:pt x="673" y="542"/>
                      <a:pt x="542" y="673"/>
                      <a:pt x="380" y="67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200">
                  <a:solidFill>
                    <a:srgbClr val="000000"/>
                  </a:solidFill>
                  <a:ea typeface="MS PGothic" panose="020B0600070205080204" pitchFamily="34" charset="-128"/>
                </a:endParaRPr>
              </a:p>
            </p:txBody>
          </p:sp>
          <p:sp>
            <p:nvSpPr>
              <p:cNvPr id="7207" name="Oval 7"/>
              <p:cNvSpPr>
                <a:spLocks noChangeArrowheads="1"/>
              </p:cNvSpPr>
              <p:nvPr/>
            </p:nvSpPr>
            <p:spPr bwMode="auto">
              <a:xfrm>
                <a:off x="173726" y="174000"/>
                <a:ext cx="1119718" cy="1122149"/>
              </a:xfrm>
              <a:prstGeom prst="ellipse">
                <a:avLst/>
              </a:prstGeom>
              <a:solidFill>
                <a:srgbClr val="D9D9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2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sym typeface="Calibri" panose="020F0502020204030204" pitchFamily="34" charset="0"/>
                </a:endParaRPr>
              </a:p>
            </p:txBody>
          </p:sp>
          <p:sp>
            <p:nvSpPr>
              <p:cNvPr id="104" name="Textfeld 27"/>
              <p:cNvSpPr>
                <a:spLocks noChangeArrowheads="1"/>
              </p:cNvSpPr>
              <p:nvPr/>
            </p:nvSpPr>
            <p:spPr bwMode="auto">
              <a:xfrm>
                <a:off x="166618" y="370808"/>
                <a:ext cx="1128241" cy="5128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1600" b="1" dirty="0">
                    <a:solidFill>
                      <a:srgbClr val="FF0000"/>
                    </a:solidFill>
                    <a:latin typeface="Avenir Book" charset="0"/>
                    <a:ea typeface="MS PGothic" panose="020B0600070205080204" pitchFamily="34" charset="-128"/>
                    <a:sym typeface="Avenir Book" charset="0"/>
                  </a:rPr>
                  <a:t>#311</a:t>
                </a:r>
                <a:endParaRPr lang="en-US" sz="1600" b="1" dirty="0">
                  <a:solidFill>
                    <a:srgbClr val="FF0000"/>
                  </a:solidFill>
                  <a:latin typeface="Avenir Book" charset="0"/>
                  <a:ea typeface="MS PGothic" panose="020B0600070205080204" pitchFamily="34" charset="-128"/>
                  <a:sym typeface="Avenir Book" charset="0"/>
                </a:endParaRPr>
              </a:p>
            </p:txBody>
          </p:sp>
        </p:grpSp>
        <p:sp>
          <p:nvSpPr>
            <p:cNvPr id="7205" name="Textfeld 27"/>
            <p:cNvSpPr>
              <a:spLocks noChangeArrowheads="1"/>
            </p:cNvSpPr>
            <p:nvPr/>
          </p:nvSpPr>
          <p:spPr bwMode="auto">
            <a:xfrm>
              <a:off x="252213" y="791039"/>
              <a:ext cx="917845" cy="452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 b="1">
                  <a:solidFill>
                    <a:srgbClr val="7F7F7F"/>
                  </a:solidFill>
                  <a:latin typeface="Avenir Book"/>
                  <a:ea typeface="MS PGothic" panose="020B0600070205080204" pitchFamily="34" charset="-128"/>
                  <a:sym typeface="Avenir Book"/>
                </a:rPr>
                <a:t>2018</a:t>
              </a:r>
              <a:endParaRPr lang="en-US" altLang="en-US" sz="1400" b="1">
                <a:solidFill>
                  <a:srgbClr val="7F7F7F"/>
                </a:solidFill>
                <a:latin typeface="Avenir Book"/>
                <a:ea typeface="MS PGothic" panose="020B0600070205080204" pitchFamily="34" charset="-128"/>
                <a:sym typeface="Avenir Book"/>
              </a:endParaRPr>
            </a:p>
          </p:txBody>
        </p:sp>
      </p:grpSp>
      <p:grpSp>
        <p:nvGrpSpPr>
          <p:cNvPr id="7199" name="Group 88"/>
          <p:cNvGrpSpPr/>
          <p:nvPr/>
        </p:nvGrpSpPr>
        <p:grpSpPr bwMode="auto">
          <a:xfrm>
            <a:off x="7189788" y="3630530"/>
            <a:ext cx="969962" cy="989013"/>
            <a:chOff x="0" y="0"/>
            <a:chExt cx="1426092" cy="1410670"/>
          </a:xfrm>
        </p:grpSpPr>
        <p:grpSp>
          <p:nvGrpSpPr>
            <p:cNvPr id="7" name="Gruppieren 19"/>
            <p:cNvGrpSpPr/>
            <p:nvPr/>
          </p:nvGrpSpPr>
          <p:grpSpPr bwMode="auto">
            <a:xfrm>
              <a:off x="0" y="0"/>
              <a:ext cx="1426092" cy="1410670"/>
              <a:chOff x="0" y="0"/>
              <a:chExt cx="1454337" cy="1454337"/>
            </a:xfrm>
          </p:grpSpPr>
          <p:sp>
            <p:nvSpPr>
              <p:cNvPr id="7201" name="Freeform 6"/>
              <p:cNvSpPr>
                <a:spLocks noEditPoints="1" noChangeArrowheads="1"/>
              </p:cNvSpPr>
              <p:nvPr/>
            </p:nvSpPr>
            <p:spPr bwMode="auto">
              <a:xfrm>
                <a:off x="0" y="0"/>
                <a:ext cx="1454337" cy="1454337"/>
              </a:xfrm>
              <a:custGeom>
                <a:avLst/>
                <a:gdLst>
                  <a:gd name="T0" fmla="*/ 2147483646 w 760"/>
                  <a:gd name="T1" fmla="*/ 0 h 760"/>
                  <a:gd name="T2" fmla="*/ 0 w 760"/>
                  <a:gd name="T3" fmla="*/ 2147483646 h 760"/>
                  <a:gd name="T4" fmla="*/ 2147483646 w 760"/>
                  <a:gd name="T5" fmla="*/ 2147483646 h 760"/>
                  <a:gd name="T6" fmla="*/ 2147483646 w 760"/>
                  <a:gd name="T7" fmla="*/ 2147483646 h 760"/>
                  <a:gd name="T8" fmla="*/ 2147483646 w 760"/>
                  <a:gd name="T9" fmla="*/ 0 h 760"/>
                  <a:gd name="T10" fmla="*/ 2147483646 w 760"/>
                  <a:gd name="T11" fmla="*/ 2147483646 h 760"/>
                  <a:gd name="T12" fmla="*/ 2147483646 w 760"/>
                  <a:gd name="T13" fmla="*/ 2147483646 h 760"/>
                  <a:gd name="T14" fmla="*/ 2147483646 w 760"/>
                  <a:gd name="T15" fmla="*/ 2147483646 h 760"/>
                  <a:gd name="T16" fmla="*/ 2147483646 w 760"/>
                  <a:gd name="T17" fmla="*/ 2147483646 h 760"/>
                  <a:gd name="T18" fmla="*/ 2147483646 w 760"/>
                  <a:gd name="T19" fmla="*/ 2147483646 h 76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60"/>
                  <a:gd name="T31" fmla="*/ 0 h 760"/>
                  <a:gd name="T32" fmla="*/ 760 w 760"/>
                  <a:gd name="T33" fmla="*/ 760 h 76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60" h="760">
                    <a:moveTo>
                      <a:pt x="380" y="0"/>
                    </a:moveTo>
                    <a:cubicBezTo>
                      <a:pt x="170" y="0"/>
                      <a:pt x="0" y="170"/>
                      <a:pt x="0" y="380"/>
                    </a:cubicBezTo>
                    <a:cubicBezTo>
                      <a:pt x="0" y="590"/>
                      <a:pt x="170" y="760"/>
                      <a:pt x="380" y="760"/>
                    </a:cubicBezTo>
                    <a:cubicBezTo>
                      <a:pt x="590" y="760"/>
                      <a:pt x="760" y="590"/>
                      <a:pt x="760" y="380"/>
                    </a:cubicBezTo>
                    <a:cubicBezTo>
                      <a:pt x="760" y="170"/>
                      <a:pt x="590" y="0"/>
                      <a:pt x="380" y="0"/>
                    </a:cubicBezTo>
                    <a:close/>
                    <a:moveTo>
                      <a:pt x="380" y="673"/>
                    </a:moveTo>
                    <a:cubicBezTo>
                      <a:pt x="219" y="673"/>
                      <a:pt x="88" y="542"/>
                      <a:pt x="88" y="380"/>
                    </a:cubicBezTo>
                    <a:cubicBezTo>
                      <a:pt x="88" y="218"/>
                      <a:pt x="219" y="87"/>
                      <a:pt x="380" y="87"/>
                    </a:cubicBezTo>
                    <a:cubicBezTo>
                      <a:pt x="542" y="87"/>
                      <a:pt x="673" y="218"/>
                      <a:pt x="673" y="380"/>
                    </a:cubicBezTo>
                    <a:cubicBezTo>
                      <a:pt x="673" y="542"/>
                      <a:pt x="542" y="673"/>
                      <a:pt x="380" y="673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7202" name="Oval 7"/>
              <p:cNvSpPr>
                <a:spLocks noChangeArrowheads="1"/>
              </p:cNvSpPr>
              <p:nvPr/>
            </p:nvSpPr>
            <p:spPr bwMode="auto">
              <a:xfrm>
                <a:off x="173726" y="174000"/>
                <a:ext cx="1119718" cy="1122149"/>
              </a:xfrm>
              <a:prstGeom prst="ellipse">
                <a:avLst/>
              </a:prstGeom>
              <a:solidFill>
                <a:srgbClr val="D9D9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2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sym typeface="Calibri" panose="020F0502020204030204" pitchFamily="34" charset="0"/>
                </a:endParaRPr>
              </a:p>
            </p:txBody>
          </p:sp>
          <p:sp>
            <p:nvSpPr>
              <p:cNvPr id="7203" name="Textfeld 27"/>
              <p:cNvSpPr>
                <a:spLocks noChangeArrowheads="1"/>
              </p:cNvSpPr>
              <p:nvPr/>
            </p:nvSpPr>
            <p:spPr bwMode="auto">
              <a:xfrm>
                <a:off x="166596" y="370360"/>
                <a:ext cx="1127612" cy="5131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600" b="1">
                    <a:solidFill>
                      <a:srgbClr val="FF0000"/>
                    </a:solidFill>
                    <a:latin typeface="Avenir Book"/>
                    <a:ea typeface="MS PGothic" panose="020B0600070205080204" pitchFamily="34" charset="-128"/>
                    <a:sym typeface="Avenir Book"/>
                  </a:rPr>
                  <a:t>#272</a:t>
                </a:r>
                <a:endParaRPr lang="en-US" altLang="en-US" sz="1200" b="1">
                  <a:solidFill>
                    <a:srgbClr val="FF0000"/>
                  </a:solidFill>
                  <a:latin typeface="Avenir Book"/>
                  <a:ea typeface="MS PGothic" panose="020B0600070205080204" pitchFamily="34" charset="-128"/>
                  <a:sym typeface="Avenir Book"/>
                </a:endParaRPr>
              </a:p>
            </p:txBody>
          </p:sp>
        </p:grpSp>
        <p:sp>
          <p:nvSpPr>
            <p:cNvPr id="7200" name="Textfeld 27"/>
            <p:cNvSpPr>
              <a:spLocks noChangeArrowheads="1"/>
            </p:cNvSpPr>
            <p:nvPr/>
          </p:nvSpPr>
          <p:spPr bwMode="auto">
            <a:xfrm>
              <a:off x="252213" y="791039"/>
              <a:ext cx="917845" cy="452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 b="1">
                  <a:solidFill>
                    <a:srgbClr val="7F7F7F"/>
                  </a:solidFill>
                  <a:latin typeface="Avenir Book"/>
                  <a:ea typeface="MS PGothic" panose="020B0600070205080204" pitchFamily="34" charset="-128"/>
                  <a:sym typeface="Avenir Book"/>
                </a:rPr>
                <a:t>2018</a:t>
              </a:r>
              <a:endParaRPr lang="en-US" altLang="en-US" sz="1400" b="1">
                <a:solidFill>
                  <a:srgbClr val="7F7F7F"/>
                </a:solidFill>
                <a:latin typeface="Avenir Book"/>
                <a:ea typeface="MS PGothic" panose="020B0600070205080204" pitchFamily="34" charset="-128"/>
                <a:sym typeface="Avenir Book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8135938" y="1059435"/>
            <a:ext cx="7328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2800" dirty="0">
                <a:solidFill>
                  <a:srgbClr val="FF0000"/>
                </a:solidFill>
                <a:latin typeface="+mn-lt"/>
              </a:rPr>
              <a:t>203</a:t>
            </a:r>
            <a:endParaRPr lang="en-MY" sz="28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9" name="Arrow: Right 8"/>
          <p:cNvSpPr/>
          <p:nvPr/>
        </p:nvSpPr>
        <p:spPr>
          <a:xfrm rot="16200000">
            <a:off x="8580799" y="1113971"/>
            <a:ext cx="575337" cy="2674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9" grpId="0"/>
      <p:bldP spid="17420" grpId="0"/>
      <p:bldP spid="8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635080" cy="895635"/>
          </a:xfrm>
        </p:spPr>
        <p:txBody>
          <a:bodyPr/>
          <a:lstStyle/>
          <a:p>
            <a:pPr algn="l"/>
            <a:r>
              <a:rPr lang="en-MY" sz="2400" b="1" dirty="0"/>
              <a:t>Top 30 Universities in Engineering &amp; Technology </a:t>
            </a:r>
            <a:br>
              <a:rPr lang="en-MY" sz="2400" b="1" dirty="0"/>
            </a:br>
            <a:r>
              <a:rPr lang="en-MY" sz="2400" b="1" dirty="0"/>
              <a:t>in the UK (QS-WUR By Faculty 2017</a:t>
            </a:r>
            <a:r>
              <a:rPr lang="en-MY" sz="2400" dirty="0">
                <a:solidFill>
                  <a:srgbClr val="C00000"/>
                </a:solidFill>
              </a:rPr>
              <a:t>)</a:t>
            </a:r>
            <a:endParaRPr lang="en-MY" sz="2400" dirty="0">
              <a:solidFill>
                <a:srgbClr val="C0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51520" y="1124744"/>
          <a:ext cx="3398022" cy="50863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4683"/>
                <a:gridCol w="3013339"/>
              </a:tblGrid>
              <a:tr h="331194">
                <a:tc>
                  <a:txBody>
                    <a:bodyPr/>
                    <a:lstStyle/>
                    <a:p>
                      <a:pPr algn="ctr" fontAlgn="b"/>
                      <a:r>
                        <a:rPr lang="en-MY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UK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82" marR="1882" marT="188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Universities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82" marR="1882" marT="188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31194">
                <a:tc>
                  <a:txBody>
                    <a:bodyPr/>
                    <a:lstStyle/>
                    <a:p>
                      <a:pPr algn="ctr" fontAlgn="b"/>
                      <a:r>
                        <a:rPr lang="en-MY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82" marR="1882" marT="1882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600" u="none" strike="noStrike" dirty="0">
                          <a:effectLst/>
                        </a:rPr>
                        <a:t>University of Cambridge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82" marR="1882" marT="1882" marB="0" anchor="b"/>
                </a:tc>
              </a:tr>
              <a:tr h="331194">
                <a:tc>
                  <a:txBody>
                    <a:bodyPr/>
                    <a:lstStyle/>
                    <a:p>
                      <a:pPr algn="ctr" fontAlgn="b"/>
                      <a:r>
                        <a:rPr lang="en-MY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82" marR="1882" marT="1882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600" u="none" strike="noStrike">
                          <a:effectLst/>
                        </a:rPr>
                        <a:t>Imperial College London</a:t>
                      </a:r>
                      <a:endParaRPr lang="en-MY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82" marR="1882" marT="1882" marB="0" anchor="b"/>
                </a:tc>
              </a:tr>
              <a:tr h="331194">
                <a:tc>
                  <a:txBody>
                    <a:bodyPr/>
                    <a:lstStyle/>
                    <a:p>
                      <a:pPr algn="ctr" fontAlgn="b"/>
                      <a:r>
                        <a:rPr lang="en-MY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82" marR="1882" marT="1882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600" u="none" strike="noStrike" dirty="0">
                          <a:effectLst/>
                        </a:rPr>
                        <a:t>University of Oxford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82" marR="1882" marT="1882" marB="0" anchor="b"/>
                </a:tc>
              </a:tr>
              <a:tr h="390409">
                <a:tc>
                  <a:txBody>
                    <a:bodyPr/>
                    <a:lstStyle/>
                    <a:p>
                      <a:pPr algn="ctr" fontAlgn="b"/>
                      <a:r>
                        <a:rPr lang="en-MY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82" marR="1882" marT="1882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MY" sz="1600" u="none" strike="noStrike" dirty="0">
                          <a:effectLst/>
                        </a:rPr>
                        <a:t>The University of Manchester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82" marR="1882" marT="1882" marB="0" anchor="b"/>
                </a:tc>
              </a:tr>
              <a:tr h="331194">
                <a:tc>
                  <a:txBody>
                    <a:bodyPr/>
                    <a:lstStyle/>
                    <a:p>
                      <a:pPr algn="ctr" fontAlgn="b"/>
                      <a:r>
                        <a:rPr lang="en-MY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82" marR="1882" marT="1882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600" u="none" strike="noStrike" dirty="0">
                          <a:effectLst/>
                        </a:rPr>
                        <a:t>UCL (University College London)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82" marR="1882" marT="1882" marB="0" anchor="b"/>
                </a:tc>
              </a:tr>
              <a:tr h="331194">
                <a:tc>
                  <a:txBody>
                    <a:bodyPr/>
                    <a:lstStyle/>
                    <a:p>
                      <a:pPr algn="ctr" fontAlgn="b"/>
                      <a:r>
                        <a:rPr lang="en-MY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82" marR="1882" marT="1882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600" u="none" strike="noStrike" dirty="0">
                          <a:effectLst/>
                        </a:rPr>
                        <a:t>The University of Edinburgh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82" marR="1882" marT="1882" marB="0" anchor="b"/>
                </a:tc>
              </a:tr>
              <a:tr h="331194">
                <a:tc>
                  <a:txBody>
                    <a:bodyPr/>
                    <a:lstStyle/>
                    <a:p>
                      <a:pPr algn="ctr" fontAlgn="b"/>
                      <a:r>
                        <a:rPr lang="en-MY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82" marR="1882" marT="1882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600" u="none" strike="noStrike" dirty="0">
                          <a:effectLst/>
                        </a:rPr>
                        <a:t>University of Southampton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82" marR="1882" marT="1882" marB="0" anchor="b"/>
                </a:tc>
              </a:tr>
              <a:tr h="331194">
                <a:tc>
                  <a:txBody>
                    <a:bodyPr/>
                    <a:lstStyle/>
                    <a:p>
                      <a:pPr algn="ctr" fontAlgn="b"/>
                      <a:r>
                        <a:rPr lang="en-MY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82" marR="1882" marT="1882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600" u="none" strike="noStrike" dirty="0">
                          <a:effectLst/>
                        </a:rPr>
                        <a:t>University of Birmingham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82" marR="1882" marT="1882" marB="0" anchor="b"/>
                </a:tc>
              </a:tr>
              <a:tr h="331194">
                <a:tc>
                  <a:txBody>
                    <a:bodyPr/>
                    <a:lstStyle/>
                    <a:p>
                      <a:pPr algn="ctr" fontAlgn="b"/>
                      <a:r>
                        <a:rPr lang="en-MY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82" marR="1882" marT="1882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MY" sz="1600" u="none" strike="noStrike" dirty="0">
                          <a:effectLst/>
                        </a:rPr>
                        <a:t>University of Bristol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82" marR="1882" marT="1882" marB="0" anchor="b"/>
                </a:tc>
              </a:tr>
              <a:tr h="390409">
                <a:tc>
                  <a:txBody>
                    <a:bodyPr/>
                    <a:lstStyle/>
                    <a:p>
                      <a:pPr algn="ctr" fontAlgn="b"/>
                      <a:r>
                        <a:rPr lang="en-MY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82" marR="1882" marT="1882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MY" sz="1600" u="none" strike="noStrike" dirty="0">
                          <a:effectLst/>
                        </a:rPr>
                        <a:t>The University of Sheffield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82" marR="1882" marT="1882" marB="0" anchor="b"/>
                </a:tc>
              </a:tr>
              <a:tr h="331194">
                <a:tc>
                  <a:txBody>
                    <a:bodyPr/>
                    <a:lstStyle/>
                    <a:p>
                      <a:pPr algn="ctr" fontAlgn="b"/>
                      <a:r>
                        <a:rPr lang="en-MY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82" marR="1882" marT="1882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MY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University of Leeds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82" marR="1882" marT="1882" marB="0" anchor="b"/>
                </a:tc>
              </a:tr>
              <a:tr h="331194">
                <a:tc>
                  <a:txBody>
                    <a:bodyPr/>
                    <a:lstStyle/>
                    <a:p>
                      <a:pPr algn="ctr" fontAlgn="b"/>
                      <a:r>
                        <a:rPr lang="en-MY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82" marR="1882" marT="1882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MY" sz="1600" u="none" strike="noStrike" dirty="0">
                          <a:effectLst/>
                        </a:rPr>
                        <a:t>The University of Nottingham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82" marR="1882" marT="1882" marB="0" anchor="b"/>
                </a:tc>
              </a:tr>
              <a:tr h="331194">
                <a:tc>
                  <a:txBody>
                    <a:bodyPr/>
                    <a:lstStyle/>
                    <a:p>
                      <a:pPr algn="ctr" fontAlgn="b"/>
                      <a:r>
                        <a:rPr lang="en-MY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82" marR="1882" marT="1882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600" u="none" strike="noStrike" dirty="0">
                          <a:effectLst/>
                        </a:rPr>
                        <a:t>King’s College London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82" marR="1882" marT="1882" marB="0" anchor="b"/>
                </a:tc>
              </a:tr>
              <a:tr h="331194">
                <a:tc>
                  <a:txBody>
                    <a:bodyPr/>
                    <a:lstStyle/>
                    <a:p>
                      <a:pPr algn="ctr" fontAlgn="b"/>
                      <a:r>
                        <a:rPr lang="en-MY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82" marR="1882" marT="1882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MY" sz="1600" u="none" strike="noStrike" dirty="0">
                          <a:effectLst/>
                        </a:rPr>
                        <a:t>The University of Warwick 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82" marR="1882" marT="1882" marB="0" anchor="b"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655309" y="1402247"/>
          <a:ext cx="3373075" cy="52593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2679"/>
                <a:gridCol w="2890396"/>
              </a:tblGrid>
              <a:tr h="331883">
                <a:tc>
                  <a:txBody>
                    <a:bodyPr/>
                    <a:lstStyle/>
                    <a:p>
                      <a:pPr algn="ctr" fontAlgn="b"/>
                      <a:r>
                        <a:rPr lang="en-MY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82" marR="1882" marT="1882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MY" sz="1600" u="none" strike="noStrike" dirty="0">
                          <a:effectLst/>
                        </a:rPr>
                        <a:t>University of Glasgow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82" marR="1882" marT="1882" marB="0" anchor="b"/>
                </a:tc>
              </a:tr>
              <a:tr h="331883">
                <a:tc>
                  <a:txBody>
                    <a:bodyPr/>
                    <a:lstStyle/>
                    <a:p>
                      <a:pPr algn="ctr" fontAlgn="b"/>
                      <a:r>
                        <a:rPr lang="en-MY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82" marR="1882" marT="1882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600" u="none" strike="noStrike" dirty="0">
                          <a:effectLst/>
                        </a:rPr>
                        <a:t>University of Bath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82" marR="1882" marT="1882" marB="0" anchor="b"/>
                </a:tc>
              </a:tr>
              <a:tr h="362053">
                <a:tc>
                  <a:txBody>
                    <a:bodyPr/>
                    <a:lstStyle/>
                    <a:p>
                      <a:pPr algn="ctr" fontAlgn="b"/>
                      <a:r>
                        <a:rPr lang="en-MY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82" marR="1882" marT="1882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Newcastle University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82" marR="1882" marT="1882" marB="0" anchor="b"/>
                </a:tc>
              </a:tr>
              <a:tr h="331883">
                <a:tc>
                  <a:txBody>
                    <a:bodyPr/>
                    <a:lstStyle/>
                    <a:p>
                      <a:pPr algn="ctr" fontAlgn="b"/>
                      <a:r>
                        <a:rPr lang="en-MY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82" marR="1882" marT="1882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Loughborough University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82" marR="1882" marT="1882" marB="0" anchor="b"/>
                </a:tc>
              </a:tr>
              <a:tr h="331883">
                <a:tc>
                  <a:txBody>
                    <a:bodyPr/>
                    <a:lstStyle/>
                    <a:p>
                      <a:pPr algn="ctr" fontAlgn="b"/>
                      <a:r>
                        <a:rPr lang="en-MY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82" marR="1882" marT="1882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MY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University of Strathclyde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82" marR="1882" marT="1882" marB="0" anchor="b"/>
                </a:tc>
              </a:tr>
              <a:tr h="331883">
                <a:tc>
                  <a:txBody>
                    <a:bodyPr/>
                    <a:lstStyle/>
                    <a:p>
                      <a:pPr algn="ctr" fontAlgn="b"/>
                      <a:r>
                        <a:rPr lang="en-MY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82" marR="1882" marT="1882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Queen Mary University of London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82" marR="1882" marT="1882" marB="0" anchor="b"/>
                </a:tc>
              </a:tr>
              <a:tr h="331883">
                <a:tc>
                  <a:txBody>
                    <a:bodyPr/>
                    <a:lstStyle/>
                    <a:p>
                      <a:pPr algn="ctr" fontAlgn="b"/>
                      <a:r>
                        <a:rPr lang="en-MY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82" marR="1882" marT="1882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MY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Cranfield University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82" marR="1882" marT="1882" marB="0" anchor="b"/>
                </a:tc>
              </a:tr>
              <a:tr h="331883">
                <a:tc>
                  <a:txBody>
                    <a:bodyPr/>
                    <a:lstStyle/>
                    <a:p>
                      <a:pPr algn="ctr" fontAlgn="b"/>
                      <a:r>
                        <a:rPr lang="en-MY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82" marR="1882" marT="1882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University of Surrey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82" marR="1882" marT="1882" marB="0" anchor="b"/>
                </a:tc>
              </a:tr>
              <a:tr h="331883">
                <a:tc>
                  <a:txBody>
                    <a:bodyPr/>
                    <a:lstStyle/>
                    <a:p>
                      <a:pPr algn="ctr" fontAlgn="b"/>
                      <a:r>
                        <a:rPr lang="en-MY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82" marR="1882" marT="1882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MY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Cardiff University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82" marR="1882" marT="1882" marB="0" anchor="b"/>
                </a:tc>
              </a:tr>
              <a:tr h="331883">
                <a:tc>
                  <a:txBody>
                    <a:bodyPr/>
                    <a:lstStyle/>
                    <a:p>
                      <a:pPr algn="ctr" fontAlgn="b"/>
                      <a:r>
                        <a:rPr lang="en-MY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82" marR="1882" marT="1882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MY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Durham University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82" marR="1882" marT="1882" marB="0" anchor="b"/>
                </a:tc>
              </a:tr>
              <a:tr h="331883">
                <a:tc>
                  <a:txBody>
                    <a:bodyPr/>
                    <a:lstStyle/>
                    <a:p>
                      <a:pPr algn="ctr" fontAlgn="b"/>
                      <a:r>
                        <a:rPr lang="en-MY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82" marR="1882" marT="1882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600" u="none" strike="noStrike" dirty="0">
                          <a:effectLst/>
                        </a:rPr>
                        <a:t>University of Liverpool 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82" marR="1882" marT="1882" marB="0" anchor="b"/>
                </a:tc>
              </a:tr>
              <a:tr h="331883">
                <a:tc>
                  <a:txBody>
                    <a:bodyPr/>
                    <a:lstStyle/>
                    <a:p>
                      <a:pPr algn="ctr" fontAlgn="b"/>
                      <a:r>
                        <a:rPr lang="en-MY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82" marR="1882" marT="1882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MY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Queen’s University Belfast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82" marR="1882" marT="1882" marB="0" anchor="b"/>
                </a:tc>
              </a:tr>
              <a:tr h="331883">
                <a:tc>
                  <a:txBody>
                    <a:bodyPr/>
                    <a:lstStyle/>
                    <a:p>
                      <a:pPr algn="ctr" fontAlgn="b"/>
                      <a:r>
                        <a:rPr lang="en-MY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82" marR="1882" marT="1882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MY" sz="1600" u="none" strike="noStrike" dirty="0">
                          <a:effectLst/>
                        </a:rPr>
                        <a:t>Heriot-Watt University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82" marR="1882" marT="1882" marB="0" anchor="b"/>
                </a:tc>
              </a:tr>
              <a:tr h="331883">
                <a:tc>
                  <a:txBody>
                    <a:bodyPr/>
                    <a:lstStyle/>
                    <a:p>
                      <a:pPr algn="ctr" fontAlgn="b"/>
                      <a:r>
                        <a:rPr lang="en-MY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82" marR="1882" marT="1882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MY" sz="1600" u="none" strike="noStrike" dirty="0">
                          <a:effectLst/>
                        </a:rPr>
                        <a:t>Lancaster University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82" marR="1882" marT="1882" marB="0" anchor="b"/>
                </a:tc>
              </a:tr>
              <a:tr h="331883">
                <a:tc>
                  <a:txBody>
                    <a:bodyPr/>
                    <a:lstStyle/>
                    <a:p>
                      <a:pPr algn="ctr" fontAlgn="b"/>
                      <a:r>
                        <a:rPr lang="en-MY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82" marR="1882" marT="1882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MY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University of Exeter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82" marR="1882" marT="1882" marB="0" anchor="b"/>
                </a:tc>
              </a:tr>
              <a:tr h="250895">
                <a:tc>
                  <a:txBody>
                    <a:bodyPr/>
                    <a:lstStyle/>
                    <a:p>
                      <a:pPr algn="ctr" fontAlgn="b"/>
                      <a:r>
                        <a:rPr lang="en-MY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82" marR="1882" marT="1882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MY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University of St Andrews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82" marR="1882" marT="1882" marB="0" anchor="b"/>
                </a:tc>
              </a:tr>
            </a:tbl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2133664" y="2362228"/>
            <a:ext cx="3152631" cy="369332"/>
            <a:chOff x="3491925" y="3676364"/>
            <a:chExt cx="1404621" cy="369332"/>
          </a:xfrm>
        </p:grpSpPr>
        <p:sp>
          <p:nvSpPr>
            <p:cNvPr id="6" name="TextBox 5"/>
            <p:cNvSpPr txBox="1"/>
            <p:nvPr/>
          </p:nvSpPr>
          <p:spPr>
            <a:xfrm>
              <a:off x="4391463" y="3676364"/>
              <a:ext cx="505083" cy="369332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MY" dirty="0">
                  <a:solidFill>
                    <a:srgbClr val="C00000"/>
                  </a:solidFill>
                </a:rPr>
                <a:t>#53 UTM</a:t>
              </a:r>
              <a:endParaRPr lang="en-MY" dirty="0">
                <a:solidFill>
                  <a:srgbClr val="C00000"/>
                </a:solidFill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H="1">
              <a:off x="3491925" y="3861030"/>
              <a:ext cx="521138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3623498" y="1124744"/>
          <a:ext cx="384683" cy="50863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4683"/>
              </a:tblGrid>
              <a:tr h="331194">
                <a:tc>
                  <a:txBody>
                    <a:bodyPr/>
                    <a:lstStyle/>
                    <a:p>
                      <a:pPr algn="ctr" fontAlgn="b"/>
                      <a:r>
                        <a:rPr lang="en-MY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82" marR="1882" marT="188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31194">
                <a:tc>
                  <a:txBody>
                    <a:bodyPr/>
                    <a:lstStyle/>
                    <a:p>
                      <a:pPr algn="ctr" fontAlgn="b"/>
                      <a:r>
                        <a:rPr lang="en-MY" sz="1600" u="none" strike="noStrike" dirty="0">
                          <a:effectLst/>
                        </a:rPr>
                        <a:t>3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82" marR="1882" marT="1882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31194">
                <a:tc>
                  <a:txBody>
                    <a:bodyPr/>
                    <a:lstStyle/>
                    <a:p>
                      <a:pPr algn="ctr" fontAlgn="b"/>
                      <a:r>
                        <a:rPr lang="en-MY" sz="16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6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82" marR="1882" marT="1882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31194">
                <a:tc>
                  <a:txBody>
                    <a:bodyPr/>
                    <a:lstStyle/>
                    <a:p>
                      <a:pPr algn="ctr" fontAlgn="b"/>
                      <a:r>
                        <a:rPr lang="en-MY" sz="16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8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82" marR="1882" marT="1882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90409">
                <a:tc>
                  <a:txBody>
                    <a:bodyPr/>
                    <a:lstStyle/>
                    <a:p>
                      <a:pPr algn="ctr" fontAlgn="b"/>
                      <a:r>
                        <a:rPr lang="en-MY" sz="16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53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82" marR="1882" marT="1882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31194">
                <a:tc>
                  <a:txBody>
                    <a:bodyPr/>
                    <a:lstStyle/>
                    <a:p>
                      <a:pPr algn="ctr" fontAlgn="b"/>
                      <a:r>
                        <a:rPr lang="en-MY" sz="16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58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82" marR="1882" marT="1882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31194">
                <a:tc>
                  <a:txBody>
                    <a:bodyPr/>
                    <a:lstStyle/>
                    <a:p>
                      <a:pPr algn="ctr" fontAlgn="b"/>
                      <a:r>
                        <a:rPr lang="en-MY" sz="16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73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82" marR="1882" marT="1882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31194">
                <a:tc>
                  <a:txBody>
                    <a:bodyPr/>
                    <a:lstStyle/>
                    <a:p>
                      <a:pPr algn="ctr" fontAlgn="b"/>
                      <a:r>
                        <a:rPr lang="en-MY" sz="16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106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82" marR="1882" marT="1882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31194">
                <a:tc>
                  <a:txBody>
                    <a:bodyPr/>
                    <a:lstStyle/>
                    <a:p>
                      <a:pPr algn="ctr" fontAlgn="b"/>
                      <a:r>
                        <a:rPr lang="en-MY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82" marR="1882" marT="1882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31194">
                <a:tc>
                  <a:txBody>
                    <a:bodyPr/>
                    <a:lstStyle/>
                    <a:p>
                      <a:pPr algn="ctr" fontAlgn="b"/>
                      <a:r>
                        <a:rPr lang="en-MY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119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82" marR="1882" marT="1882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90409">
                <a:tc>
                  <a:txBody>
                    <a:bodyPr/>
                    <a:lstStyle/>
                    <a:p>
                      <a:pPr algn="ctr" fontAlgn="b"/>
                      <a:r>
                        <a:rPr lang="en-MY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121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82" marR="1882" marT="1882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31194">
                <a:tc>
                  <a:txBody>
                    <a:bodyPr/>
                    <a:lstStyle/>
                    <a:p>
                      <a:pPr algn="ctr" fontAlgn="b"/>
                      <a:r>
                        <a:rPr lang="en-MY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82" marR="1882" marT="1882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31194">
                <a:tc>
                  <a:txBody>
                    <a:bodyPr/>
                    <a:lstStyle/>
                    <a:p>
                      <a:pPr algn="ctr" fontAlgn="b"/>
                      <a:r>
                        <a:rPr lang="en-MY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133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82" marR="1882" marT="1882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31194">
                <a:tc>
                  <a:txBody>
                    <a:bodyPr/>
                    <a:lstStyle/>
                    <a:p>
                      <a:pPr algn="ctr" fontAlgn="b"/>
                      <a:r>
                        <a:rPr lang="en-MY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82" marR="1882" marT="1882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31194">
                <a:tc>
                  <a:txBody>
                    <a:bodyPr/>
                    <a:lstStyle/>
                    <a:p>
                      <a:pPr algn="ctr" fontAlgn="b"/>
                      <a:r>
                        <a:rPr lang="en-MY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137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82" marR="1882" marT="1882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7965840" y="1129644"/>
          <a:ext cx="576064" cy="54234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6064"/>
              </a:tblGrid>
              <a:tr h="328566">
                <a:tc>
                  <a:txBody>
                    <a:bodyPr/>
                    <a:lstStyle/>
                    <a:p>
                      <a:pPr algn="ctr" fontAlgn="b"/>
                      <a:r>
                        <a:rPr lang="en-MY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82" marR="1882" marT="1882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28566">
                <a:tc>
                  <a:txBody>
                    <a:bodyPr/>
                    <a:lstStyle/>
                    <a:p>
                      <a:pPr algn="ctr" fontAlgn="b"/>
                      <a:r>
                        <a:rPr lang="en-MY" sz="1600" u="none" strike="noStrike" dirty="0">
                          <a:effectLst/>
                        </a:rPr>
                        <a:t>150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82" marR="1882" marT="1882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28566">
                <a:tc>
                  <a:txBody>
                    <a:bodyPr/>
                    <a:lstStyle/>
                    <a:p>
                      <a:pPr algn="ctr" fontAlgn="b"/>
                      <a:r>
                        <a:rPr lang="en-MY" sz="1600" u="none" strike="noStrike" dirty="0">
                          <a:effectLst/>
                        </a:rPr>
                        <a:t>152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82" marR="1882" marT="1882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58434">
                <a:tc>
                  <a:txBody>
                    <a:bodyPr/>
                    <a:lstStyle/>
                    <a:p>
                      <a:pPr algn="ctr" fontAlgn="b"/>
                      <a:r>
                        <a:rPr lang="en-MY" sz="1600" u="none" strike="noStrike" dirty="0">
                          <a:effectLst/>
                        </a:rPr>
                        <a:t>184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82" marR="1882" marT="1882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28566">
                <a:tc>
                  <a:txBody>
                    <a:bodyPr/>
                    <a:lstStyle/>
                    <a:p>
                      <a:pPr algn="ctr" fontAlgn="b"/>
                      <a:r>
                        <a:rPr lang="en-MY" sz="1600" u="none" strike="noStrike" dirty="0">
                          <a:effectLst/>
                        </a:rPr>
                        <a:t>189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82" marR="1882" marT="1882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28566">
                <a:tc>
                  <a:txBody>
                    <a:bodyPr/>
                    <a:lstStyle/>
                    <a:p>
                      <a:pPr algn="ctr" fontAlgn="b"/>
                      <a:r>
                        <a:rPr lang="en-MY" sz="1600" u="none" strike="noStrike" dirty="0">
                          <a:effectLst/>
                        </a:rPr>
                        <a:t>198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82" marR="1882" marT="1882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28566">
                <a:tc>
                  <a:txBody>
                    <a:bodyPr/>
                    <a:lstStyle/>
                    <a:p>
                      <a:pPr algn="ctr" fontAlgn="b"/>
                      <a:r>
                        <a:rPr lang="en-MY" sz="16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200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82" marR="1882" marT="1882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28566">
                <a:tc>
                  <a:txBody>
                    <a:bodyPr/>
                    <a:lstStyle/>
                    <a:p>
                      <a:pPr algn="ctr" fontAlgn="b"/>
                      <a:r>
                        <a:rPr lang="en-MY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206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82" marR="1882" marT="1882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28566">
                <a:tc>
                  <a:txBody>
                    <a:bodyPr/>
                    <a:lstStyle/>
                    <a:p>
                      <a:pPr algn="ctr" fontAlgn="b"/>
                      <a:r>
                        <a:rPr lang="en-MY" sz="1600" u="none" strike="noStrike" dirty="0">
                          <a:effectLst/>
                        </a:rPr>
                        <a:t>215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82" marR="1882" marT="1882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28566">
                <a:tc>
                  <a:txBody>
                    <a:bodyPr/>
                    <a:lstStyle/>
                    <a:p>
                      <a:pPr algn="ctr" fontAlgn="b"/>
                      <a:r>
                        <a:rPr lang="en-MY" sz="1600" u="none" strike="noStrike" dirty="0">
                          <a:effectLst/>
                        </a:rPr>
                        <a:t>216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82" marR="1882" marT="1882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65778">
                <a:tc>
                  <a:txBody>
                    <a:bodyPr/>
                    <a:lstStyle/>
                    <a:p>
                      <a:pPr algn="ctr" fontAlgn="b"/>
                      <a:r>
                        <a:rPr lang="en-MY" sz="1600" u="none" strike="noStrike" dirty="0">
                          <a:effectLst/>
                        </a:rPr>
                        <a:t>216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82" marR="1882" marT="1882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28566">
                <a:tc>
                  <a:txBody>
                    <a:bodyPr/>
                    <a:lstStyle/>
                    <a:p>
                      <a:pPr algn="ctr" fontAlgn="b"/>
                      <a:r>
                        <a:rPr lang="en-MY" sz="1600" u="none" strike="noStrike" dirty="0">
                          <a:effectLst/>
                        </a:rPr>
                        <a:t>223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82" marR="1882" marT="1882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28566">
                <a:tc>
                  <a:txBody>
                    <a:bodyPr/>
                    <a:lstStyle/>
                    <a:p>
                      <a:pPr algn="ctr" fontAlgn="b"/>
                      <a:r>
                        <a:rPr lang="en-MY" sz="1600" u="none" strike="noStrike" dirty="0">
                          <a:effectLst/>
                        </a:rPr>
                        <a:t>244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82" marR="1882" marT="1882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28566">
                <a:tc>
                  <a:txBody>
                    <a:bodyPr/>
                    <a:lstStyle/>
                    <a:p>
                      <a:pPr algn="ctr" fontAlgn="b"/>
                      <a:r>
                        <a:rPr lang="en-MY" sz="1600" u="none" strike="noStrike" dirty="0">
                          <a:effectLst/>
                        </a:rPr>
                        <a:t>264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82" marR="1882" marT="1882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28566">
                <a:tc>
                  <a:txBody>
                    <a:bodyPr/>
                    <a:lstStyle/>
                    <a:p>
                      <a:pPr algn="ctr" fontAlgn="b"/>
                      <a:r>
                        <a:rPr lang="en-MY" sz="1600" u="none" strike="noStrike" dirty="0">
                          <a:effectLst/>
                        </a:rPr>
                        <a:t>279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82" marR="1882" marT="1882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63952">
                <a:tc>
                  <a:txBody>
                    <a:bodyPr/>
                    <a:lstStyle/>
                    <a:p>
                      <a:pPr algn="ctr" fontAlgn="b"/>
                      <a:r>
                        <a:rPr lang="en-MY" sz="1600" u="none" strike="noStrike" dirty="0">
                          <a:effectLst/>
                        </a:rPr>
                        <a:t>293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82" marR="1882" marT="1882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63952">
                <a:tc>
                  <a:txBody>
                    <a:bodyPr/>
                    <a:lstStyle/>
                    <a:p>
                      <a:pPr algn="ctr" fontAlgn="b"/>
                      <a:r>
                        <a:rPr lang="en-MY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301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82" marR="1882" marT="1882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4655309" y="1066862"/>
          <a:ext cx="3310531" cy="33119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0068"/>
                <a:gridCol w="2830463"/>
              </a:tblGrid>
              <a:tr h="331194">
                <a:tc>
                  <a:txBody>
                    <a:bodyPr/>
                    <a:lstStyle/>
                    <a:p>
                      <a:pPr algn="ctr" fontAlgn="b"/>
                      <a:r>
                        <a:rPr lang="en-MY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UK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82" marR="1882" marT="188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Universities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82" marR="1882" marT="188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2" name="Picture 2" descr="http://www.iu.qs.com/wp-content/uploads/2009/04/WUR-by-faculty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772" y="457278"/>
            <a:ext cx="1600158" cy="650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l="19167" t="21853" r="25001" b="7038"/>
          <a:stretch>
            <a:fillRect/>
          </a:stretch>
        </p:blipFill>
        <p:spPr>
          <a:xfrm>
            <a:off x="1524080" y="1524050"/>
            <a:ext cx="7309558" cy="52366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1667" t="69259" r="40001" b="15927"/>
          <a:stretch>
            <a:fillRect/>
          </a:stretch>
        </p:blipFill>
        <p:spPr>
          <a:xfrm>
            <a:off x="4114812" y="168226"/>
            <a:ext cx="4868712" cy="1431974"/>
          </a:xfrm>
          <a:prstGeom prst="rect">
            <a:avLst/>
          </a:prstGeom>
        </p:spPr>
      </p:pic>
      <p:pic>
        <p:nvPicPr>
          <p:cNvPr id="28674" name="Picture 2" descr="http://www.laureate.net/~/media/Images/LGG/Institutions/UNAB/large_qs_starts_600.ashx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17" b="25794"/>
          <a:stretch>
            <a:fillRect/>
          </a:stretch>
        </p:blipFill>
        <p:spPr bwMode="auto">
          <a:xfrm>
            <a:off x="153043" y="210812"/>
            <a:ext cx="4238336" cy="133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Office Theme">
      <a:majorFont>
        <a:latin typeface="Calibri"/>
        <a:ea typeface="SimSun"/>
        <a:cs typeface=""/>
      </a:majorFont>
      <a:minorFont>
        <a:latin typeface="Calibri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  <a:sym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  <a:sym typeface="Arial" panose="020B0604020202020204" pitchFamily="34" charset="0"/>
          </a:defRPr>
        </a:defPPr>
      </a:lst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UTM EU Slide 2017">
  <a:themeElements>
    <a:clrScheme name="utm palette 5">
      <a:dk1>
        <a:srgbClr val="000000"/>
      </a:dk1>
      <a:lt1>
        <a:srgbClr val="FFFFFF"/>
      </a:lt1>
      <a:dk2>
        <a:srgbClr val="FFFFFF"/>
      </a:dk2>
      <a:lt2>
        <a:srgbClr val="FFF2CC"/>
      </a:lt2>
      <a:accent1>
        <a:srgbClr val="CB2528"/>
      </a:accent1>
      <a:accent2>
        <a:srgbClr val="F2DB95"/>
      </a:accent2>
      <a:accent3>
        <a:srgbClr val="D2B76F"/>
      </a:accent3>
      <a:accent4>
        <a:srgbClr val="987841"/>
      </a:accent4>
      <a:accent5>
        <a:srgbClr val="544646"/>
      </a:accent5>
      <a:accent6>
        <a:srgbClr val="FFFFFF"/>
      </a:accent6>
      <a:hlink>
        <a:srgbClr val="000000"/>
      </a:hlink>
      <a:folHlink>
        <a:srgbClr val="00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lide Rasmi UTM 2015 tagline english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12406</Words>
  <Application>WPS 演示</Application>
  <PresentationFormat>On-screen Show (4:3)</PresentationFormat>
  <Paragraphs>1156</Paragraphs>
  <Slides>29</Slides>
  <Notes>5</Notes>
  <HiddenSlides>11</HiddenSlides>
  <MMClips>0</MMClips>
  <ScaleCrop>false</ScaleCrop>
  <HeadingPairs>
    <vt:vector size="6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29</vt:i4>
      </vt:variant>
    </vt:vector>
  </HeadingPairs>
  <TitlesOfParts>
    <vt:vector size="59" baseType="lpstr">
      <vt:lpstr>Arial</vt:lpstr>
      <vt:lpstr>宋体</vt:lpstr>
      <vt:lpstr>Wingdings</vt:lpstr>
      <vt:lpstr>Calibri</vt:lpstr>
      <vt:lpstr>MS PGothic</vt:lpstr>
      <vt:lpstr>Segoe UI</vt:lpstr>
      <vt:lpstr>Monotype Corsiva</vt:lpstr>
      <vt:lpstr>Mongolian Baiti</vt:lpstr>
      <vt:lpstr>Avenir Heavy</vt:lpstr>
      <vt:lpstr>Segoe Print</vt:lpstr>
      <vt:lpstr>Arial</vt:lpstr>
      <vt:lpstr>Tahoma</vt:lpstr>
      <vt:lpstr>Avenir Book</vt:lpstr>
      <vt:lpstr>Avenir Book</vt:lpstr>
      <vt:lpstr>Arial Unicode MS</vt:lpstr>
      <vt:lpstr>Candara</vt:lpstr>
      <vt:lpstr>Aharoni</vt:lpstr>
      <vt:lpstr>Impact</vt:lpstr>
      <vt:lpstr>Times New Roman</vt:lpstr>
      <vt:lpstr>Angsana New</vt:lpstr>
      <vt:lpstr>Calibri</vt:lpstr>
      <vt:lpstr>Avenir</vt:lpstr>
      <vt:lpstr>BatangChe</vt:lpstr>
      <vt:lpstr>Aparajita</vt:lpstr>
      <vt:lpstr>Avenir Black</vt:lpstr>
      <vt:lpstr>微软雅黑</vt:lpstr>
      <vt:lpstr>1_Office Theme</vt:lpstr>
      <vt:lpstr>UTM EU Slide 2017</vt:lpstr>
      <vt:lpstr>1_Slide Rasmi UTM 2015 tagline english</vt:lpstr>
      <vt:lpstr>Office Theme</vt:lpstr>
      <vt:lpstr>UTM in Brief</vt:lpstr>
      <vt:lpstr>Universiti Teknologi Malaysia (UTM) – In Brief</vt:lpstr>
      <vt:lpstr>PowerPoint 演示文稿</vt:lpstr>
      <vt:lpstr>PowerPoint 演示文稿</vt:lpstr>
      <vt:lpstr>PowerPoint 演示文稿</vt:lpstr>
      <vt:lpstr>Subject Rankings 2018</vt:lpstr>
      <vt:lpstr>PowerPoint 演示文稿</vt:lpstr>
      <vt:lpstr>Top 30 Universities in Engineering &amp; Technology  in the UK (QS-WUR By Faculty 2017)</vt:lpstr>
      <vt:lpstr>PowerPoint 演示文稿</vt:lpstr>
      <vt:lpstr>PowerPoint 演示文稿</vt:lpstr>
      <vt:lpstr>PowerPoint 演示文稿</vt:lpstr>
      <vt:lpstr>300 Academic &amp; Research Global Partnerships </vt:lpstr>
      <vt:lpstr>Global Alliances in Niche Area  (multi-lateral partnerships)</vt:lpstr>
      <vt:lpstr>Overall UTM Collaboration Map Worldwide* (2012 – 2016)</vt:lpstr>
      <vt:lpstr>UTM-UK Universities Joint-Publication</vt:lpstr>
      <vt:lpstr>MIT-UTM Malaysia Sustainable Cities Program (MSCP)</vt:lpstr>
      <vt:lpstr>PowerPoint 演示文稿</vt:lpstr>
      <vt:lpstr>PowerPoint 演示文稿</vt:lpstr>
      <vt:lpstr>Global Strategic Partnership:  Imperial College London</vt:lpstr>
      <vt:lpstr>Global Strategic Partnership:   University of OXFORD</vt:lpstr>
      <vt:lpstr>UTM – Collaboration with UK Universities </vt:lpstr>
      <vt:lpstr>Horizon 2020 - Marie Skłodowska-Curie Actions (MSCA) Project </vt:lpstr>
      <vt:lpstr>Engineering Network among 40 top-Universities in ASEAN and Japan </vt:lpstr>
      <vt:lpstr>PowerPoint 演示文稿</vt:lpstr>
      <vt:lpstr>UTM University Presidents Forum (UPF)</vt:lpstr>
      <vt:lpstr>UTM Study Abroad Fair</vt:lpstr>
      <vt:lpstr>PowerPoint 演示文稿</vt:lpstr>
      <vt:lpstr>Residensi@UTMKL</vt:lpstr>
      <vt:lpstr>UTM GREEN &amp; SUSTAINABLE CAMPUS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Punitha</dc:creator>
  <cp:lastModifiedBy>Administrator</cp:lastModifiedBy>
  <cp:revision>1593</cp:revision>
  <cp:lastPrinted>2013-05-03T06:28:00Z</cp:lastPrinted>
  <dcterms:created xsi:type="dcterms:W3CDTF">2006-08-16T00:00:00Z</dcterms:created>
  <dcterms:modified xsi:type="dcterms:W3CDTF">2019-11-27T09:18:23Z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2052-11.1.0.9208</vt:lpwstr>
  </property>
</Properties>
</file>